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sldSz cx="9144000" cy="5143500" type="screen16x9"/>
  <p:notesSz cx="6858000" cy="9144000"/>
  <p:embeddedFontLst>
    <p:embeddedFont>
      <p:font typeface="Bebas Neue" panose="020B0606020202050201" pitchFamily="34" charset="0"/>
      <p:regular r:id="rId29"/>
    </p:embeddedFont>
    <p:embeddedFont>
      <p:font typeface="Nunito" pitchFamily="2" charset="0"/>
      <p:regular r:id="rId30"/>
    </p:embeddedFont>
    <p:embeddedFont>
      <p:font typeface="Nunito Light" pitchFamily="2" charset="0"/>
      <p:regular r:id="rId31"/>
    </p:embeddedFont>
    <p:embeddedFont>
      <p:font typeface="PT Sans" panose="020B0503020203020204" pitchFamily="34" charset="0"/>
      <p:regular r:id="rId32"/>
      <p:bold r:id="rId33"/>
      <p:italic r:id="rId34"/>
      <p:boldItalic r:id="rId35"/>
    </p:embeddedFont>
    <p:embeddedFont>
      <p:font typeface="Roboto" panose="02000000000000000000" pitchFamily="2" charset="0"/>
      <p:regular r:id="rId36"/>
      <p:bold r:id="rId37"/>
      <p:italic r:id="rId38"/>
      <p:boldItalic r:id="rId39"/>
    </p:embeddedFont>
    <p:embeddedFont>
      <p:font typeface="Roboto Black" panose="02000000000000000000" pitchFamily="2" charset="0"/>
      <p:bold r:id="rId40"/>
      <p:boldItalic r:id="rId41"/>
    </p:embeddedFont>
    <p:embeddedFont>
      <p:font typeface="Roboto Medium" panose="02000000000000000000" pitchFamily="2" charset="0"/>
      <p:regular r:id="rId42"/>
      <p:bold r:id="rId43"/>
      <p:italic r:id="rId44"/>
      <p:boldItalic r:id="rId4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7" roundtripDataSignature="AMtx7miH5FWO8ex5Qh55OCvNYV+DojMts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DB151D9-C14C-4F2B-B183-56FF023946A6}">
  <a:tblStyle styleId="{0DB151D9-C14C-4F2B-B183-56FF023946A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8" d="100"/>
          <a:sy n="138" d="100"/>
        </p:scale>
        <p:origin x="83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1.fntdata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42" Type="http://schemas.openxmlformats.org/officeDocument/2006/relationships/font" Target="fonts/font14.fntdata"/><Relationship Id="rId47" Type="http://customschemas.google.com/relationships/presentationmetadata" Target="meta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1.fntdata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45" Type="http://schemas.openxmlformats.org/officeDocument/2006/relationships/font" Target="fonts/font1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4" Type="http://schemas.openxmlformats.org/officeDocument/2006/relationships/font" Target="fonts/font1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font" Target="fonts/font15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20" Type="http://schemas.openxmlformats.org/officeDocument/2006/relationships/slide" Target="slides/slide19.xml"/><Relationship Id="rId41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3c3263a5f98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8" name="Google Shape;248;g3c3263a5f98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3c3263a5f98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3" name="Google Shape;263;g3c3263a5f98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3c27f0901b5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3c27f0901b5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3c27f0901b5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3c27f0901b5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3c2d333771b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3c2d333771b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7" name="Google Shape;297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8" name="Google Shape;338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3c2d333771b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3c2d333771b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3c2d333771b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3c2d333771b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3c2d333771b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3c2d333771b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1" name="Google Shape;14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3c2d333771b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3c2d333771b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3c2d333771b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3c2d333771b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3c2d333771b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3c2d333771b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1" name="Google Shape;401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3c2d333771b_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3c2d333771b_5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3c2d333771b_5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3c2d333771b_5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3c2d333771b_5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3c2d333771b_5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2" name="Google Shape;152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3c27f0901b5_1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g3c27f0901b5_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6" name="Google Shape;236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51"/>
          <p:cNvSpPr txBox="1">
            <a:spLocks noGrp="1"/>
          </p:cNvSpPr>
          <p:nvPr>
            <p:ph type="title"/>
          </p:nvPr>
        </p:nvSpPr>
        <p:spPr>
          <a:xfrm>
            <a:off x="713351" y="1430625"/>
            <a:ext cx="7606800" cy="3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0" name="Google Shape;10;p51"/>
          <p:cNvSpPr txBox="1">
            <a:spLocks noGrp="1"/>
          </p:cNvSpPr>
          <p:nvPr>
            <p:ph type="subTitle" idx="1"/>
          </p:nvPr>
        </p:nvSpPr>
        <p:spPr>
          <a:xfrm>
            <a:off x="713351" y="567500"/>
            <a:ext cx="7606800" cy="8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60"/>
          <p:cNvSpPr txBox="1">
            <a:spLocks noGrp="1"/>
          </p:cNvSpPr>
          <p:nvPr>
            <p:ph type="title" hasCustomPrompt="1"/>
          </p:nvPr>
        </p:nvSpPr>
        <p:spPr>
          <a:xfrm>
            <a:off x="1699075" y="1812650"/>
            <a:ext cx="5825100" cy="103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67" name="Google Shape;67;p60"/>
          <p:cNvSpPr txBox="1">
            <a:spLocks noGrp="1"/>
          </p:cNvSpPr>
          <p:nvPr>
            <p:ph type="subTitle" idx="1"/>
          </p:nvPr>
        </p:nvSpPr>
        <p:spPr>
          <a:xfrm>
            <a:off x="1699075" y="2921050"/>
            <a:ext cx="5825100" cy="40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61"/>
          <p:cNvSpPr>
            <a:spLocks noGrp="1"/>
          </p:cNvSpPr>
          <p:nvPr>
            <p:ph type="pic" idx="2"/>
          </p:nvPr>
        </p:nvSpPr>
        <p:spPr>
          <a:xfrm>
            <a:off x="545870" y="553000"/>
            <a:ext cx="4284900" cy="4327200"/>
          </a:xfrm>
          <a:prstGeom prst="rect">
            <a:avLst/>
          </a:prstGeom>
          <a:noFill/>
          <a:ln>
            <a:noFill/>
          </a:ln>
        </p:spPr>
      </p:sp>
      <p:sp>
        <p:nvSpPr>
          <p:cNvPr id="70" name="Google Shape;70;p61"/>
          <p:cNvSpPr/>
          <p:nvPr/>
        </p:nvSpPr>
        <p:spPr>
          <a:xfrm flipH="1">
            <a:off x="-27505" y="4608500"/>
            <a:ext cx="9224700" cy="572700"/>
          </a:xfrm>
          <a:prstGeom prst="snip2DiagRect">
            <a:avLst>
              <a:gd name="adj1" fmla="val 0"/>
              <a:gd name="adj2" fmla="val 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6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61"/>
          <p:cNvSpPr txBox="1">
            <a:spLocks noGrp="1"/>
          </p:cNvSpPr>
          <p:nvPr>
            <p:ph type="subTitle" idx="1"/>
          </p:nvPr>
        </p:nvSpPr>
        <p:spPr>
          <a:xfrm>
            <a:off x="1693375" y="1857195"/>
            <a:ext cx="2487000" cy="6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61"/>
          <p:cNvSpPr txBox="1">
            <a:spLocks noGrp="1"/>
          </p:cNvSpPr>
          <p:nvPr>
            <p:ph type="subTitle" idx="3"/>
          </p:nvPr>
        </p:nvSpPr>
        <p:spPr>
          <a:xfrm>
            <a:off x="5149133" y="1857195"/>
            <a:ext cx="2487000" cy="6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61"/>
          <p:cNvSpPr txBox="1">
            <a:spLocks noGrp="1"/>
          </p:cNvSpPr>
          <p:nvPr>
            <p:ph type="subTitle" idx="4"/>
          </p:nvPr>
        </p:nvSpPr>
        <p:spPr>
          <a:xfrm>
            <a:off x="1693375" y="3212595"/>
            <a:ext cx="2487000" cy="6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61"/>
          <p:cNvSpPr txBox="1">
            <a:spLocks noGrp="1"/>
          </p:cNvSpPr>
          <p:nvPr>
            <p:ph type="subTitle" idx="5"/>
          </p:nvPr>
        </p:nvSpPr>
        <p:spPr>
          <a:xfrm>
            <a:off x="5149133" y="3212595"/>
            <a:ext cx="2487000" cy="6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61"/>
          <p:cNvSpPr txBox="1">
            <a:spLocks noGrp="1"/>
          </p:cNvSpPr>
          <p:nvPr>
            <p:ph type="subTitle" idx="6"/>
          </p:nvPr>
        </p:nvSpPr>
        <p:spPr>
          <a:xfrm>
            <a:off x="1693376" y="1552395"/>
            <a:ext cx="2487000" cy="35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7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7" name="Google Shape;77;p61"/>
          <p:cNvSpPr txBox="1">
            <a:spLocks noGrp="1"/>
          </p:cNvSpPr>
          <p:nvPr>
            <p:ph type="subTitle" idx="7"/>
          </p:nvPr>
        </p:nvSpPr>
        <p:spPr>
          <a:xfrm>
            <a:off x="5149138" y="1552395"/>
            <a:ext cx="2487000" cy="35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7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8" name="Google Shape;78;p61"/>
          <p:cNvSpPr txBox="1">
            <a:spLocks noGrp="1"/>
          </p:cNvSpPr>
          <p:nvPr>
            <p:ph type="subTitle" idx="8"/>
          </p:nvPr>
        </p:nvSpPr>
        <p:spPr>
          <a:xfrm>
            <a:off x="1693376" y="2907795"/>
            <a:ext cx="2487000" cy="35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7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9" name="Google Shape;79;p61"/>
          <p:cNvSpPr txBox="1">
            <a:spLocks noGrp="1"/>
          </p:cNvSpPr>
          <p:nvPr>
            <p:ph type="subTitle" idx="9"/>
          </p:nvPr>
        </p:nvSpPr>
        <p:spPr>
          <a:xfrm>
            <a:off x="5149138" y="2907795"/>
            <a:ext cx="2487000" cy="35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7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_5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62"/>
          <p:cNvSpPr txBox="1">
            <a:spLocks noGrp="1"/>
          </p:cNvSpPr>
          <p:nvPr>
            <p:ph type="title"/>
          </p:nvPr>
        </p:nvSpPr>
        <p:spPr>
          <a:xfrm>
            <a:off x="2223600" y="670225"/>
            <a:ext cx="4696800" cy="768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2" name="Google Shape;82;p62"/>
          <p:cNvSpPr txBox="1">
            <a:spLocks noGrp="1"/>
          </p:cNvSpPr>
          <p:nvPr>
            <p:ph type="subTitle" idx="1"/>
          </p:nvPr>
        </p:nvSpPr>
        <p:spPr>
          <a:xfrm>
            <a:off x="2397000" y="1427750"/>
            <a:ext cx="4350000" cy="360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7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83" name="Google Shape;83;p62"/>
          <p:cNvSpPr txBox="1">
            <a:spLocks noGrp="1"/>
          </p:cNvSpPr>
          <p:nvPr>
            <p:ph type="title" idx="2"/>
          </p:nvPr>
        </p:nvSpPr>
        <p:spPr>
          <a:xfrm>
            <a:off x="2223600" y="1967937"/>
            <a:ext cx="4696800" cy="768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4" name="Google Shape;84;p62"/>
          <p:cNvSpPr txBox="1">
            <a:spLocks noGrp="1"/>
          </p:cNvSpPr>
          <p:nvPr>
            <p:ph type="subTitle" idx="3"/>
          </p:nvPr>
        </p:nvSpPr>
        <p:spPr>
          <a:xfrm>
            <a:off x="2397000" y="2716363"/>
            <a:ext cx="4350000" cy="360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7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85" name="Google Shape;85;p62"/>
          <p:cNvSpPr txBox="1">
            <a:spLocks noGrp="1"/>
          </p:cNvSpPr>
          <p:nvPr>
            <p:ph type="title" idx="4"/>
          </p:nvPr>
        </p:nvSpPr>
        <p:spPr>
          <a:xfrm>
            <a:off x="2223600" y="3265649"/>
            <a:ext cx="4696800" cy="768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6" name="Google Shape;86;p62"/>
          <p:cNvSpPr txBox="1">
            <a:spLocks noGrp="1"/>
          </p:cNvSpPr>
          <p:nvPr>
            <p:ph type="subTitle" idx="5"/>
          </p:nvPr>
        </p:nvSpPr>
        <p:spPr>
          <a:xfrm>
            <a:off x="2397000" y="4004977"/>
            <a:ext cx="4350000" cy="360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7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63"/>
          <p:cNvSpPr txBox="1">
            <a:spLocks noGrp="1"/>
          </p:cNvSpPr>
          <p:nvPr>
            <p:ph type="title"/>
          </p:nvPr>
        </p:nvSpPr>
        <p:spPr>
          <a:xfrm>
            <a:off x="948600" y="1274725"/>
            <a:ext cx="2905800" cy="14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63"/>
          <p:cNvSpPr txBox="1">
            <a:spLocks noGrp="1"/>
          </p:cNvSpPr>
          <p:nvPr>
            <p:ph type="subTitle" idx="1"/>
          </p:nvPr>
        </p:nvSpPr>
        <p:spPr>
          <a:xfrm>
            <a:off x="948600" y="2910150"/>
            <a:ext cx="2905800" cy="8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63"/>
          <p:cNvSpPr>
            <a:spLocks noGrp="1"/>
          </p:cNvSpPr>
          <p:nvPr>
            <p:ph type="pic" idx="2"/>
          </p:nvPr>
        </p:nvSpPr>
        <p:spPr>
          <a:xfrm>
            <a:off x="4293425" y="539500"/>
            <a:ext cx="4132800" cy="40692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64"/>
          <p:cNvSpPr txBox="1">
            <a:spLocks noGrp="1"/>
          </p:cNvSpPr>
          <p:nvPr>
            <p:ph type="title"/>
          </p:nvPr>
        </p:nvSpPr>
        <p:spPr>
          <a:xfrm>
            <a:off x="720000" y="3862050"/>
            <a:ext cx="7704000" cy="572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_1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65"/>
          <p:cNvSpPr>
            <a:spLocks noGrp="1"/>
          </p:cNvSpPr>
          <p:nvPr>
            <p:ph type="pic" idx="2"/>
          </p:nvPr>
        </p:nvSpPr>
        <p:spPr>
          <a:xfrm>
            <a:off x="4293425" y="539500"/>
            <a:ext cx="4132800" cy="4069200"/>
          </a:xfrm>
          <a:prstGeom prst="rect">
            <a:avLst/>
          </a:prstGeom>
          <a:noFill/>
          <a:ln>
            <a:noFill/>
          </a:ln>
        </p:spPr>
      </p:sp>
      <p:sp>
        <p:nvSpPr>
          <p:cNvPr id="95" name="Google Shape;95;p65"/>
          <p:cNvSpPr/>
          <p:nvPr/>
        </p:nvSpPr>
        <p:spPr>
          <a:xfrm flipH="1">
            <a:off x="-27505" y="4608500"/>
            <a:ext cx="9224700" cy="572700"/>
          </a:xfrm>
          <a:prstGeom prst="snip2DiagRect">
            <a:avLst>
              <a:gd name="adj1" fmla="val 0"/>
              <a:gd name="adj2" fmla="val 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65"/>
          <p:cNvSpPr txBox="1">
            <a:spLocks noGrp="1"/>
          </p:cNvSpPr>
          <p:nvPr>
            <p:ph type="title"/>
          </p:nvPr>
        </p:nvSpPr>
        <p:spPr>
          <a:xfrm>
            <a:off x="713250" y="752750"/>
            <a:ext cx="3506100" cy="85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55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65"/>
          <p:cNvSpPr txBox="1">
            <a:spLocks noGrp="1"/>
          </p:cNvSpPr>
          <p:nvPr>
            <p:ph type="subTitle" idx="1"/>
          </p:nvPr>
        </p:nvSpPr>
        <p:spPr>
          <a:xfrm>
            <a:off x="713225" y="1708815"/>
            <a:ext cx="3506100" cy="9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65"/>
          <p:cNvSpPr txBox="1"/>
          <p:nvPr/>
        </p:nvSpPr>
        <p:spPr>
          <a:xfrm>
            <a:off x="713250" y="3840550"/>
            <a:ext cx="3506100" cy="7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CREDITS:</a:t>
            </a:r>
            <a:r>
              <a:rPr lang="en"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This presentation template was created by </a:t>
            </a:r>
            <a:r>
              <a:rPr lang="en" sz="1200" b="1" i="0" u="none" strike="noStrike" cap="none">
                <a:solidFill>
                  <a:schemeClr val="hlink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2"/>
              </a:rPr>
              <a:t>Slidesgo</a:t>
            </a:r>
            <a:r>
              <a:rPr lang="en"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and includes icons by </a:t>
            </a:r>
            <a:r>
              <a:rPr lang="en" sz="1200" b="1" i="0" u="none" strike="noStrike" cap="none">
                <a:solidFill>
                  <a:schemeClr val="dk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and infographics &amp; images by </a:t>
            </a:r>
            <a:r>
              <a:rPr lang="en" sz="1200" b="1" i="0" u="none" strike="noStrike" cap="none">
                <a:solidFill>
                  <a:schemeClr val="dk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200" b="1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66"/>
          <p:cNvSpPr/>
          <p:nvPr/>
        </p:nvSpPr>
        <p:spPr>
          <a:xfrm>
            <a:off x="537300" y="1155850"/>
            <a:ext cx="8069100" cy="3452700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157163" dist="114300" dir="4560000" algn="bl" rotWithShape="0">
              <a:srgbClr val="000000">
                <a:alpha val="12941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6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66"/>
          <p:cNvSpPr txBox="1">
            <a:spLocks noGrp="1"/>
          </p:cNvSpPr>
          <p:nvPr>
            <p:ph type="body" idx="1"/>
          </p:nvPr>
        </p:nvSpPr>
        <p:spPr>
          <a:xfrm>
            <a:off x="720000" y="1215750"/>
            <a:ext cx="7704000" cy="3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Nunito Light"/>
              <a:buChar char="●"/>
              <a:defRPr sz="1200"/>
            </a:lvl1pPr>
            <a:lvl2pPr marL="914400" lvl="1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103" name="Google Shape;103;p66"/>
          <p:cNvSpPr/>
          <p:nvPr/>
        </p:nvSpPr>
        <p:spPr>
          <a:xfrm flipH="1">
            <a:off x="-27505" y="4608500"/>
            <a:ext cx="9224700" cy="572700"/>
          </a:xfrm>
          <a:prstGeom prst="snip2DiagRect">
            <a:avLst>
              <a:gd name="adj1" fmla="val 0"/>
              <a:gd name="adj2" fmla="val 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BODY_1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67"/>
          <p:cNvSpPr/>
          <p:nvPr/>
        </p:nvSpPr>
        <p:spPr>
          <a:xfrm>
            <a:off x="537300" y="1155850"/>
            <a:ext cx="8069100" cy="3452700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157163" dist="114300" dir="4560000" algn="bl" rotWithShape="0">
              <a:srgbClr val="000000">
                <a:alpha val="12941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6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67"/>
          <p:cNvSpPr txBox="1">
            <a:spLocks noGrp="1"/>
          </p:cNvSpPr>
          <p:nvPr>
            <p:ph type="body" idx="1"/>
          </p:nvPr>
        </p:nvSpPr>
        <p:spPr>
          <a:xfrm>
            <a:off x="720000" y="1291950"/>
            <a:ext cx="3703200" cy="31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 sz="1200"/>
            </a:lvl1pPr>
            <a:lvl2pPr marL="914400" lvl="1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108" name="Google Shape;108;p67"/>
          <p:cNvSpPr/>
          <p:nvPr/>
        </p:nvSpPr>
        <p:spPr>
          <a:xfrm flipH="1">
            <a:off x="-27505" y="4608500"/>
            <a:ext cx="9224700" cy="572700"/>
          </a:xfrm>
          <a:prstGeom prst="snip2DiagRect">
            <a:avLst>
              <a:gd name="adj1" fmla="val 0"/>
              <a:gd name="adj2" fmla="val 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67"/>
          <p:cNvSpPr txBox="1">
            <a:spLocks noGrp="1"/>
          </p:cNvSpPr>
          <p:nvPr>
            <p:ph type="body" idx="2"/>
          </p:nvPr>
        </p:nvSpPr>
        <p:spPr>
          <a:xfrm>
            <a:off x="4728050" y="1291950"/>
            <a:ext cx="3702900" cy="31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Nunito Light"/>
              <a:buChar char="●"/>
              <a:defRPr sz="1200"/>
            </a:lvl1pPr>
            <a:lvl2pPr marL="914400" lvl="1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72"/>
          <p:cNvSpPr/>
          <p:nvPr/>
        </p:nvSpPr>
        <p:spPr>
          <a:xfrm>
            <a:off x="-58500" y="4600375"/>
            <a:ext cx="9262200" cy="5727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72"/>
          <p:cNvSpPr>
            <a:spLocks noGrp="1"/>
          </p:cNvSpPr>
          <p:nvPr>
            <p:ph type="pic" idx="2"/>
          </p:nvPr>
        </p:nvSpPr>
        <p:spPr>
          <a:xfrm>
            <a:off x="4320275" y="539500"/>
            <a:ext cx="4286400" cy="4320900"/>
          </a:xfrm>
          <a:prstGeom prst="rect">
            <a:avLst/>
          </a:prstGeom>
          <a:noFill/>
          <a:ln>
            <a:noFill/>
          </a:ln>
        </p:spPr>
      </p:sp>
      <p:sp>
        <p:nvSpPr>
          <p:cNvPr id="114" name="Google Shape;114;p7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72"/>
          <p:cNvSpPr txBox="1">
            <a:spLocks noGrp="1"/>
          </p:cNvSpPr>
          <p:nvPr>
            <p:ph type="subTitle" idx="1"/>
          </p:nvPr>
        </p:nvSpPr>
        <p:spPr>
          <a:xfrm>
            <a:off x="1556874" y="1634608"/>
            <a:ext cx="23055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72"/>
          <p:cNvSpPr txBox="1">
            <a:spLocks noGrp="1"/>
          </p:cNvSpPr>
          <p:nvPr>
            <p:ph type="subTitle" idx="3"/>
          </p:nvPr>
        </p:nvSpPr>
        <p:spPr>
          <a:xfrm>
            <a:off x="4698474" y="1634608"/>
            <a:ext cx="23055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72"/>
          <p:cNvSpPr txBox="1">
            <a:spLocks noGrp="1"/>
          </p:cNvSpPr>
          <p:nvPr>
            <p:ph type="subTitle" idx="4"/>
          </p:nvPr>
        </p:nvSpPr>
        <p:spPr>
          <a:xfrm>
            <a:off x="4698475" y="2592388"/>
            <a:ext cx="23055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72"/>
          <p:cNvSpPr txBox="1">
            <a:spLocks noGrp="1"/>
          </p:cNvSpPr>
          <p:nvPr>
            <p:ph type="subTitle" idx="5"/>
          </p:nvPr>
        </p:nvSpPr>
        <p:spPr>
          <a:xfrm>
            <a:off x="1552657" y="2592388"/>
            <a:ext cx="23055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72"/>
          <p:cNvSpPr txBox="1">
            <a:spLocks noGrp="1"/>
          </p:cNvSpPr>
          <p:nvPr>
            <p:ph type="title" idx="6"/>
          </p:nvPr>
        </p:nvSpPr>
        <p:spPr>
          <a:xfrm>
            <a:off x="913075" y="1526934"/>
            <a:ext cx="501600" cy="3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20" name="Google Shape;120;p72"/>
          <p:cNvSpPr txBox="1">
            <a:spLocks noGrp="1"/>
          </p:cNvSpPr>
          <p:nvPr>
            <p:ph type="title" idx="7"/>
          </p:nvPr>
        </p:nvSpPr>
        <p:spPr>
          <a:xfrm>
            <a:off x="4054711" y="2482305"/>
            <a:ext cx="501600" cy="3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21" name="Google Shape;121;p72"/>
          <p:cNvSpPr txBox="1">
            <a:spLocks noGrp="1"/>
          </p:cNvSpPr>
          <p:nvPr>
            <p:ph type="title" idx="8"/>
          </p:nvPr>
        </p:nvSpPr>
        <p:spPr>
          <a:xfrm>
            <a:off x="4054656" y="1526934"/>
            <a:ext cx="501600" cy="3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22" name="Google Shape;122;p72"/>
          <p:cNvSpPr txBox="1">
            <a:spLocks noGrp="1"/>
          </p:cNvSpPr>
          <p:nvPr>
            <p:ph type="title" idx="9"/>
          </p:nvPr>
        </p:nvSpPr>
        <p:spPr>
          <a:xfrm>
            <a:off x="913075" y="2482305"/>
            <a:ext cx="501600" cy="3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23" name="Google Shape;123;p72"/>
          <p:cNvSpPr txBox="1">
            <a:spLocks noGrp="1"/>
          </p:cNvSpPr>
          <p:nvPr>
            <p:ph type="subTitle" idx="13"/>
          </p:nvPr>
        </p:nvSpPr>
        <p:spPr>
          <a:xfrm>
            <a:off x="4698476" y="3550167"/>
            <a:ext cx="23055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72"/>
          <p:cNvSpPr txBox="1">
            <a:spLocks noGrp="1"/>
          </p:cNvSpPr>
          <p:nvPr>
            <p:ph type="subTitle" idx="14"/>
          </p:nvPr>
        </p:nvSpPr>
        <p:spPr>
          <a:xfrm>
            <a:off x="1562355" y="3550167"/>
            <a:ext cx="23055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72"/>
          <p:cNvSpPr txBox="1">
            <a:spLocks noGrp="1"/>
          </p:cNvSpPr>
          <p:nvPr>
            <p:ph type="title" idx="15"/>
          </p:nvPr>
        </p:nvSpPr>
        <p:spPr>
          <a:xfrm>
            <a:off x="4054711" y="3435972"/>
            <a:ext cx="501600" cy="3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26" name="Google Shape;126;p72"/>
          <p:cNvSpPr txBox="1">
            <a:spLocks noGrp="1"/>
          </p:cNvSpPr>
          <p:nvPr>
            <p:ph type="title" idx="16"/>
          </p:nvPr>
        </p:nvSpPr>
        <p:spPr>
          <a:xfrm>
            <a:off x="913075" y="3435972"/>
            <a:ext cx="501600" cy="3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27" name="Google Shape;127;p72"/>
          <p:cNvSpPr txBox="1">
            <a:spLocks noGrp="1"/>
          </p:cNvSpPr>
          <p:nvPr>
            <p:ph type="subTitle" idx="17"/>
          </p:nvPr>
        </p:nvSpPr>
        <p:spPr>
          <a:xfrm>
            <a:off x="1556874" y="1353218"/>
            <a:ext cx="2305500" cy="3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700" b="1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28" name="Google Shape;128;p72"/>
          <p:cNvSpPr txBox="1">
            <a:spLocks noGrp="1"/>
          </p:cNvSpPr>
          <p:nvPr>
            <p:ph type="subTitle" idx="18"/>
          </p:nvPr>
        </p:nvSpPr>
        <p:spPr>
          <a:xfrm>
            <a:off x="4698475" y="1353218"/>
            <a:ext cx="2305500" cy="3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700" b="1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29" name="Google Shape;129;p72"/>
          <p:cNvSpPr txBox="1">
            <a:spLocks noGrp="1"/>
          </p:cNvSpPr>
          <p:nvPr>
            <p:ph type="subTitle" idx="19"/>
          </p:nvPr>
        </p:nvSpPr>
        <p:spPr>
          <a:xfrm>
            <a:off x="4698475" y="2310492"/>
            <a:ext cx="2305500" cy="3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700" b="1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30" name="Google Shape;130;p72"/>
          <p:cNvSpPr txBox="1">
            <a:spLocks noGrp="1"/>
          </p:cNvSpPr>
          <p:nvPr>
            <p:ph type="subTitle" idx="20"/>
          </p:nvPr>
        </p:nvSpPr>
        <p:spPr>
          <a:xfrm>
            <a:off x="1552657" y="2310492"/>
            <a:ext cx="2305500" cy="3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700" b="1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31" name="Google Shape;131;p72"/>
          <p:cNvSpPr txBox="1">
            <a:spLocks noGrp="1"/>
          </p:cNvSpPr>
          <p:nvPr>
            <p:ph type="subTitle" idx="21"/>
          </p:nvPr>
        </p:nvSpPr>
        <p:spPr>
          <a:xfrm>
            <a:off x="4698475" y="3267766"/>
            <a:ext cx="2305500" cy="3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700" b="1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32" name="Google Shape;132;p72"/>
          <p:cNvSpPr txBox="1">
            <a:spLocks noGrp="1"/>
          </p:cNvSpPr>
          <p:nvPr>
            <p:ph type="subTitle" idx="22"/>
          </p:nvPr>
        </p:nvSpPr>
        <p:spPr>
          <a:xfrm>
            <a:off x="1562355" y="3267766"/>
            <a:ext cx="2305500" cy="3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700" b="1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52"/>
          <p:cNvSpPr/>
          <p:nvPr/>
        </p:nvSpPr>
        <p:spPr>
          <a:xfrm>
            <a:off x="-53025" y="4304575"/>
            <a:ext cx="9233400" cy="868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3;p52"/>
          <p:cNvSpPr>
            <a:spLocks noGrp="1"/>
          </p:cNvSpPr>
          <p:nvPr>
            <p:ph type="pic" idx="2"/>
          </p:nvPr>
        </p:nvSpPr>
        <p:spPr>
          <a:xfrm>
            <a:off x="537300" y="540425"/>
            <a:ext cx="5918700" cy="4069200"/>
          </a:xfrm>
          <a:prstGeom prst="rect">
            <a:avLst/>
          </a:prstGeom>
          <a:noFill/>
          <a:ln>
            <a:noFill/>
          </a:ln>
        </p:spPr>
      </p:sp>
      <p:sp>
        <p:nvSpPr>
          <p:cNvPr id="14" name="Google Shape;14;p52"/>
          <p:cNvSpPr txBox="1">
            <a:spLocks noGrp="1"/>
          </p:cNvSpPr>
          <p:nvPr>
            <p:ph type="ctrTitle"/>
          </p:nvPr>
        </p:nvSpPr>
        <p:spPr>
          <a:xfrm>
            <a:off x="3084375" y="1310850"/>
            <a:ext cx="5133300" cy="19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5" name="Google Shape;15;p52"/>
          <p:cNvSpPr txBox="1">
            <a:spLocks noGrp="1"/>
          </p:cNvSpPr>
          <p:nvPr>
            <p:ph type="subTitle" idx="1"/>
          </p:nvPr>
        </p:nvSpPr>
        <p:spPr>
          <a:xfrm>
            <a:off x="3084375" y="3384575"/>
            <a:ext cx="5133300" cy="37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8_8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_1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53"/>
          <p:cNvSpPr/>
          <p:nvPr/>
        </p:nvSpPr>
        <p:spPr>
          <a:xfrm flipH="1">
            <a:off x="-27505" y="4608500"/>
            <a:ext cx="9224700" cy="572700"/>
          </a:xfrm>
          <a:prstGeom prst="snip2DiagRect">
            <a:avLst>
              <a:gd name="adj1" fmla="val 0"/>
              <a:gd name="adj2" fmla="val 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8;p53"/>
          <p:cNvSpPr>
            <a:spLocks noGrp="1"/>
          </p:cNvSpPr>
          <p:nvPr>
            <p:ph type="pic" idx="2"/>
          </p:nvPr>
        </p:nvSpPr>
        <p:spPr>
          <a:xfrm>
            <a:off x="4310422" y="535977"/>
            <a:ext cx="4284900" cy="4344300"/>
          </a:xfrm>
          <a:prstGeom prst="rect">
            <a:avLst/>
          </a:prstGeom>
          <a:noFill/>
          <a:ln>
            <a:noFill/>
          </a:ln>
        </p:spPr>
      </p:sp>
      <p:sp>
        <p:nvSpPr>
          <p:cNvPr id="19" name="Google Shape;19;p5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3"/>
          <p:cNvSpPr txBox="1">
            <a:spLocks noGrp="1"/>
          </p:cNvSpPr>
          <p:nvPr>
            <p:ph type="subTitle" idx="1"/>
          </p:nvPr>
        </p:nvSpPr>
        <p:spPr>
          <a:xfrm>
            <a:off x="720025" y="2073500"/>
            <a:ext cx="2410800" cy="16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53"/>
          <p:cNvSpPr txBox="1">
            <a:spLocks noGrp="1"/>
          </p:cNvSpPr>
          <p:nvPr>
            <p:ph type="subTitle" idx="3"/>
          </p:nvPr>
        </p:nvSpPr>
        <p:spPr>
          <a:xfrm>
            <a:off x="3406962" y="2077543"/>
            <a:ext cx="2410800" cy="16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3"/>
          <p:cNvSpPr txBox="1">
            <a:spLocks noGrp="1"/>
          </p:cNvSpPr>
          <p:nvPr>
            <p:ph type="subTitle" idx="4"/>
          </p:nvPr>
        </p:nvSpPr>
        <p:spPr>
          <a:xfrm>
            <a:off x="6013200" y="2077539"/>
            <a:ext cx="2410800" cy="16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3"/>
          <p:cNvSpPr txBox="1">
            <a:spLocks noGrp="1"/>
          </p:cNvSpPr>
          <p:nvPr>
            <p:ph type="subTitle" idx="5"/>
          </p:nvPr>
        </p:nvSpPr>
        <p:spPr>
          <a:xfrm>
            <a:off x="720025" y="1596850"/>
            <a:ext cx="2410800" cy="5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7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4" name="Google Shape;24;p53"/>
          <p:cNvSpPr txBox="1">
            <a:spLocks noGrp="1"/>
          </p:cNvSpPr>
          <p:nvPr>
            <p:ph type="subTitle" idx="6"/>
          </p:nvPr>
        </p:nvSpPr>
        <p:spPr>
          <a:xfrm>
            <a:off x="3406962" y="1596852"/>
            <a:ext cx="24108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7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5" name="Google Shape;25;p53"/>
          <p:cNvSpPr txBox="1">
            <a:spLocks noGrp="1"/>
          </p:cNvSpPr>
          <p:nvPr>
            <p:ph type="subTitle" idx="7"/>
          </p:nvPr>
        </p:nvSpPr>
        <p:spPr>
          <a:xfrm>
            <a:off x="6013200" y="1596851"/>
            <a:ext cx="24108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7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6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4"/>
          <p:cNvSpPr/>
          <p:nvPr/>
        </p:nvSpPr>
        <p:spPr>
          <a:xfrm>
            <a:off x="537300" y="1155850"/>
            <a:ext cx="8069100" cy="3452700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157163" dist="114300" dir="4560000" algn="bl" rotWithShape="0">
              <a:srgbClr val="000000">
                <a:alpha val="12941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28;p54"/>
          <p:cNvSpPr/>
          <p:nvPr/>
        </p:nvSpPr>
        <p:spPr>
          <a:xfrm flipH="1">
            <a:off x="-27505" y="4608500"/>
            <a:ext cx="9224700" cy="572700"/>
          </a:xfrm>
          <a:prstGeom prst="snip2DiagRect">
            <a:avLst>
              <a:gd name="adj1" fmla="val 0"/>
              <a:gd name="adj2" fmla="val 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29;p5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54"/>
          <p:cNvSpPr txBox="1">
            <a:spLocks noGrp="1"/>
          </p:cNvSpPr>
          <p:nvPr>
            <p:ph type="subTitle" idx="1"/>
          </p:nvPr>
        </p:nvSpPr>
        <p:spPr>
          <a:xfrm>
            <a:off x="6142135" y="2193175"/>
            <a:ext cx="19860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4"/>
          <p:cNvSpPr txBox="1">
            <a:spLocks noGrp="1"/>
          </p:cNvSpPr>
          <p:nvPr>
            <p:ph type="subTitle" idx="2"/>
          </p:nvPr>
        </p:nvSpPr>
        <p:spPr>
          <a:xfrm>
            <a:off x="6137885" y="1912950"/>
            <a:ext cx="1986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17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2" name="Google Shape;32;p54"/>
          <p:cNvSpPr txBox="1">
            <a:spLocks noGrp="1"/>
          </p:cNvSpPr>
          <p:nvPr>
            <p:ph type="subTitle" idx="3"/>
          </p:nvPr>
        </p:nvSpPr>
        <p:spPr>
          <a:xfrm>
            <a:off x="1107638" y="3835995"/>
            <a:ext cx="19860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4"/>
          <p:cNvSpPr txBox="1">
            <a:spLocks noGrp="1"/>
          </p:cNvSpPr>
          <p:nvPr>
            <p:ph type="subTitle" idx="4"/>
          </p:nvPr>
        </p:nvSpPr>
        <p:spPr>
          <a:xfrm>
            <a:off x="3619438" y="3835995"/>
            <a:ext cx="19860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4"/>
          <p:cNvSpPr txBox="1">
            <a:spLocks noGrp="1"/>
          </p:cNvSpPr>
          <p:nvPr>
            <p:ph type="subTitle" idx="5"/>
          </p:nvPr>
        </p:nvSpPr>
        <p:spPr>
          <a:xfrm>
            <a:off x="1104250" y="3560575"/>
            <a:ext cx="1986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17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5" name="Google Shape;35;p54"/>
          <p:cNvSpPr txBox="1">
            <a:spLocks noGrp="1"/>
          </p:cNvSpPr>
          <p:nvPr>
            <p:ph type="subTitle" idx="6"/>
          </p:nvPr>
        </p:nvSpPr>
        <p:spPr>
          <a:xfrm>
            <a:off x="3619363" y="3560575"/>
            <a:ext cx="1986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17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6" name="Google Shape;36;p54"/>
          <p:cNvSpPr txBox="1">
            <a:spLocks noGrp="1"/>
          </p:cNvSpPr>
          <p:nvPr>
            <p:ph type="subTitle" idx="7"/>
          </p:nvPr>
        </p:nvSpPr>
        <p:spPr>
          <a:xfrm>
            <a:off x="6142135" y="3835995"/>
            <a:ext cx="19860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54"/>
          <p:cNvSpPr txBox="1">
            <a:spLocks noGrp="1"/>
          </p:cNvSpPr>
          <p:nvPr>
            <p:ph type="subTitle" idx="8"/>
          </p:nvPr>
        </p:nvSpPr>
        <p:spPr>
          <a:xfrm>
            <a:off x="6137885" y="3560575"/>
            <a:ext cx="1986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17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8" name="Google Shape;38;p54"/>
          <p:cNvSpPr txBox="1">
            <a:spLocks noGrp="1"/>
          </p:cNvSpPr>
          <p:nvPr>
            <p:ph type="subTitle" idx="9"/>
          </p:nvPr>
        </p:nvSpPr>
        <p:spPr>
          <a:xfrm>
            <a:off x="1107638" y="2188357"/>
            <a:ext cx="19860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54"/>
          <p:cNvSpPr txBox="1">
            <a:spLocks noGrp="1"/>
          </p:cNvSpPr>
          <p:nvPr>
            <p:ph type="subTitle" idx="13"/>
          </p:nvPr>
        </p:nvSpPr>
        <p:spPr>
          <a:xfrm>
            <a:off x="3619438" y="2188357"/>
            <a:ext cx="19860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54"/>
          <p:cNvSpPr txBox="1">
            <a:spLocks noGrp="1"/>
          </p:cNvSpPr>
          <p:nvPr>
            <p:ph type="subTitle" idx="14"/>
          </p:nvPr>
        </p:nvSpPr>
        <p:spPr>
          <a:xfrm>
            <a:off x="1104250" y="1912938"/>
            <a:ext cx="1986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17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1" name="Google Shape;41;p54"/>
          <p:cNvSpPr txBox="1">
            <a:spLocks noGrp="1"/>
          </p:cNvSpPr>
          <p:nvPr>
            <p:ph type="subTitle" idx="15"/>
          </p:nvPr>
        </p:nvSpPr>
        <p:spPr>
          <a:xfrm>
            <a:off x="3619363" y="1912938"/>
            <a:ext cx="1986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17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55"/>
          <p:cNvSpPr>
            <a:spLocks noGrp="1"/>
          </p:cNvSpPr>
          <p:nvPr>
            <p:ph type="pic" idx="2"/>
          </p:nvPr>
        </p:nvSpPr>
        <p:spPr>
          <a:xfrm>
            <a:off x="545870" y="553000"/>
            <a:ext cx="4284900" cy="4327200"/>
          </a:xfrm>
          <a:prstGeom prst="rect">
            <a:avLst/>
          </a:prstGeom>
          <a:noFill/>
          <a:ln>
            <a:noFill/>
          </a:ln>
        </p:spPr>
      </p:sp>
      <p:sp>
        <p:nvSpPr>
          <p:cNvPr id="44" name="Google Shape;44;p55"/>
          <p:cNvSpPr txBox="1">
            <a:spLocks noGrp="1"/>
          </p:cNvSpPr>
          <p:nvPr>
            <p:ph type="title"/>
          </p:nvPr>
        </p:nvSpPr>
        <p:spPr>
          <a:xfrm>
            <a:off x="3734325" y="1199300"/>
            <a:ext cx="4696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55"/>
          <p:cNvSpPr txBox="1">
            <a:spLocks noGrp="1"/>
          </p:cNvSpPr>
          <p:nvPr>
            <p:ph type="subTitle" idx="1"/>
          </p:nvPr>
        </p:nvSpPr>
        <p:spPr>
          <a:xfrm>
            <a:off x="3734325" y="1908850"/>
            <a:ext cx="4696500" cy="22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46" name="Google Shape;46;p55"/>
          <p:cNvSpPr/>
          <p:nvPr/>
        </p:nvSpPr>
        <p:spPr>
          <a:xfrm flipH="1">
            <a:off x="-27505" y="4608500"/>
            <a:ext cx="9224700" cy="572700"/>
          </a:xfrm>
          <a:prstGeom prst="snip2DiagRect">
            <a:avLst>
              <a:gd name="adj1" fmla="val 0"/>
              <a:gd name="adj2" fmla="val 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tle only 1">
  <p:cSld name="CUSTOM_7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5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56"/>
          <p:cNvSpPr/>
          <p:nvPr/>
        </p:nvSpPr>
        <p:spPr>
          <a:xfrm flipH="1">
            <a:off x="-27505" y="4608500"/>
            <a:ext cx="9224700" cy="572700"/>
          </a:xfrm>
          <a:prstGeom prst="snip2DiagRect">
            <a:avLst>
              <a:gd name="adj1" fmla="val 0"/>
              <a:gd name="adj2" fmla="val 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50;p56"/>
          <p:cNvSpPr/>
          <p:nvPr/>
        </p:nvSpPr>
        <p:spPr>
          <a:xfrm>
            <a:off x="537300" y="1155850"/>
            <a:ext cx="8069100" cy="3452700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157163" dist="114300" dir="4560000" algn="bl" rotWithShape="0">
              <a:srgbClr val="000000">
                <a:alpha val="12941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57"/>
          <p:cNvSpPr/>
          <p:nvPr/>
        </p:nvSpPr>
        <p:spPr>
          <a:xfrm flipH="1">
            <a:off x="-27505" y="4608500"/>
            <a:ext cx="9224700" cy="572700"/>
          </a:xfrm>
          <a:prstGeom prst="snip2DiagRect">
            <a:avLst>
              <a:gd name="adj1" fmla="val 0"/>
              <a:gd name="adj2" fmla="val 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Google Shape;53;p57"/>
          <p:cNvSpPr>
            <a:spLocks noGrp="1"/>
          </p:cNvSpPr>
          <p:nvPr>
            <p:ph type="pic" idx="2"/>
          </p:nvPr>
        </p:nvSpPr>
        <p:spPr>
          <a:xfrm>
            <a:off x="4310422" y="535977"/>
            <a:ext cx="4284900" cy="4344300"/>
          </a:xfrm>
          <a:prstGeom prst="rect">
            <a:avLst/>
          </a:prstGeom>
          <a:noFill/>
          <a:ln>
            <a:noFill/>
          </a:ln>
        </p:spPr>
      </p:sp>
      <p:sp>
        <p:nvSpPr>
          <p:cNvPr id="54" name="Google Shape;54;p5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57"/>
          <p:cNvSpPr txBox="1">
            <a:spLocks noGrp="1"/>
          </p:cNvSpPr>
          <p:nvPr>
            <p:ph type="subTitle" idx="1"/>
          </p:nvPr>
        </p:nvSpPr>
        <p:spPr>
          <a:xfrm>
            <a:off x="5017673" y="2536755"/>
            <a:ext cx="2700300" cy="111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9pPr>
          </a:lstStyle>
          <a:p>
            <a:endParaRPr/>
          </a:p>
        </p:txBody>
      </p:sp>
      <p:sp>
        <p:nvSpPr>
          <p:cNvPr id="56" name="Google Shape;56;p57"/>
          <p:cNvSpPr txBox="1">
            <a:spLocks noGrp="1"/>
          </p:cNvSpPr>
          <p:nvPr>
            <p:ph type="subTitle" idx="3"/>
          </p:nvPr>
        </p:nvSpPr>
        <p:spPr>
          <a:xfrm>
            <a:off x="1454175" y="2536755"/>
            <a:ext cx="2700300" cy="111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 b="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2800"/>
            </a:lvl9pPr>
          </a:lstStyle>
          <a:p>
            <a:endParaRPr/>
          </a:p>
        </p:txBody>
      </p:sp>
      <p:sp>
        <p:nvSpPr>
          <p:cNvPr id="57" name="Google Shape;57;p57"/>
          <p:cNvSpPr txBox="1">
            <a:spLocks noGrp="1"/>
          </p:cNvSpPr>
          <p:nvPr>
            <p:ph type="subTitle" idx="4"/>
          </p:nvPr>
        </p:nvSpPr>
        <p:spPr>
          <a:xfrm>
            <a:off x="1454175" y="2231590"/>
            <a:ext cx="2700300" cy="3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7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57"/>
          <p:cNvSpPr txBox="1">
            <a:spLocks noGrp="1"/>
          </p:cNvSpPr>
          <p:nvPr>
            <p:ph type="subTitle" idx="5"/>
          </p:nvPr>
        </p:nvSpPr>
        <p:spPr>
          <a:xfrm>
            <a:off x="5017666" y="2231590"/>
            <a:ext cx="2700300" cy="3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7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58"/>
          <p:cNvSpPr txBox="1">
            <a:spLocks noGrp="1"/>
          </p:cNvSpPr>
          <p:nvPr>
            <p:ph type="title"/>
          </p:nvPr>
        </p:nvSpPr>
        <p:spPr>
          <a:xfrm>
            <a:off x="2174400" y="1307100"/>
            <a:ext cx="4795200" cy="252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80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5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59"/>
          <p:cNvSpPr/>
          <p:nvPr/>
        </p:nvSpPr>
        <p:spPr>
          <a:xfrm flipH="1">
            <a:off x="-27505" y="4608500"/>
            <a:ext cx="9224700" cy="572700"/>
          </a:xfrm>
          <a:prstGeom prst="snip2DiagRect">
            <a:avLst>
              <a:gd name="adj1" fmla="val 0"/>
              <a:gd name="adj2" fmla="val 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59"/>
          <p:cNvSpPr/>
          <p:nvPr/>
        </p:nvSpPr>
        <p:spPr>
          <a:xfrm>
            <a:off x="537300" y="1155850"/>
            <a:ext cx="8069100" cy="3452700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157163" dist="114300" dir="4560000" algn="bl" rotWithShape="0">
              <a:srgbClr val="000000">
                <a:alpha val="12941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50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Black"/>
              <a:buNone/>
              <a:defRPr sz="2800" b="0" i="0" u="none" strike="noStrike" cap="none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Black"/>
              <a:buNone/>
              <a:defRPr sz="2800" b="0" i="0" u="none" strike="noStrike" cap="none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Black"/>
              <a:buNone/>
              <a:defRPr sz="2800" b="0" i="0" u="none" strike="noStrike" cap="none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Black"/>
              <a:buNone/>
              <a:defRPr sz="2800" b="0" i="0" u="none" strike="noStrike" cap="none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Black"/>
              <a:buNone/>
              <a:defRPr sz="2800" b="0" i="0" u="none" strike="noStrike" cap="none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Black"/>
              <a:buNone/>
              <a:defRPr sz="2800" b="0" i="0" u="none" strike="noStrike" cap="none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Black"/>
              <a:buNone/>
              <a:defRPr sz="2800" b="0" i="0" u="none" strike="noStrike" cap="none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Black"/>
              <a:buNone/>
              <a:defRPr sz="2800" b="0" i="0" u="none" strike="noStrike" cap="none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Black"/>
              <a:buNone/>
              <a:defRPr sz="2800" b="0" i="0" u="none" strike="noStrike" cap="none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7" name="Google Shape;7;p50"/>
          <p:cNvSpPr txBox="1">
            <a:spLocks noGrp="1"/>
          </p:cNvSpPr>
          <p:nvPr>
            <p:ph type="body" idx="1"/>
          </p:nvPr>
        </p:nvSpPr>
        <p:spPr>
          <a:xfrm>
            <a:off x="713400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</p:sldLayoutIdLst>
  <p:transition spd="med">
    <p:push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1" title="title_page-0001.jpg"/>
          <p:cNvPicPr preferRelativeResize="0"/>
          <p:nvPr/>
        </p:nvPicPr>
        <p:blipFill rotWithShape="1">
          <a:blip r:embed="rId3">
            <a:alphaModFix/>
          </a:blip>
          <a:srcRect t="19" b="19"/>
          <a:stretch/>
        </p:blipFill>
        <p:spPr>
          <a:xfrm>
            <a:off x="-403441" y="0"/>
            <a:ext cx="9950884" cy="5143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3c3263a5f98_0_7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Model Framework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1" name="Google Shape;251;g3c3263a5f98_0_71"/>
          <p:cNvSpPr txBox="1">
            <a:spLocks noGrp="1"/>
          </p:cNvSpPr>
          <p:nvPr>
            <p:ph type="subTitle" idx="4294967295"/>
          </p:nvPr>
        </p:nvSpPr>
        <p:spPr>
          <a:xfrm>
            <a:off x="556750" y="1308000"/>
            <a:ext cx="3748800" cy="327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Each of the six stages is split into small segments and solved by marching along the gas path.</a:t>
            </a:r>
            <a:endParaRPr sz="1000"/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  <a:p>
            <a:pPr marL="45720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At each segment, heat transfer is evaluated using a resistance network, and wall temperatures are iterated until the wall heat flux and temperature drops are consistent.</a:t>
            </a:r>
            <a:endParaRPr sz="1000"/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  <a:p>
            <a:pPr marL="45720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Hydraulics are solved concurrently as frictional, minor losses, and drag.</a:t>
            </a:r>
            <a:endParaRPr sz="1000"/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  <a:p>
            <a:pPr marL="45720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Pressure is updated step-by-step and fed back into property evaluation, so pressure-dependent properties change velocities and loss terms, keeping heat transfer and pressure drop coupled.</a:t>
            </a:r>
            <a:endParaRPr sz="1000"/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  <a:p>
            <a:pPr marL="45720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Heat-transfer and pressure-loss models are selected by exchanger section and flow regime; ensuring the governing physics is applied where it is relevant.</a:t>
            </a:r>
            <a:endParaRPr sz="1000"/>
          </a:p>
        </p:txBody>
      </p:sp>
      <p:grpSp>
        <p:nvGrpSpPr>
          <p:cNvPr id="252" name="Google Shape;252;g3c3263a5f98_0_71"/>
          <p:cNvGrpSpPr/>
          <p:nvPr/>
        </p:nvGrpSpPr>
        <p:grpSpPr>
          <a:xfrm>
            <a:off x="4305528" y="4668493"/>
            <a:ext cx="613849" cy="147600"/>
            <a:chOff x="7896778" y="539500"/>
            <a:chExt cx="613849" cy="147600"/>
          </a:xfrm>
        </p:grpSpPr>
        <p:sp>
          <p:nvSpPr>
            <p:cNvPr id="253" name="Google Shape;253;g3c3263a5f98_0_71"/>
            <p:cNvSpPr/>
            <p:nvPr/>
          </p:nvSpPr>
          <p:spPr>
            <a:xfrm>
              <a:off x="7896778" y="539500"/>
              <a:ext cx="147600" cy="147600"/>
            </a:xfrm>
            <a:prstGeom prst="diamond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54;g3c3263a5f98_0_71"/>
            <p:cNvSpPr/>
            <p:nvPr/>
          </p:nvSpPr>
          <p:spPr>
            <a:xfrm>
              <a:off x="8129903" y="539500"/>
              <a:ext cx="147600" cy="147600"/>
            </a:xfrm>
            <a:prstGeom prst="diamond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55;g3c3263a5f98_0_71"/>
            <p:cNvSpPr/>
            <p:nvPr/>
          </p:nvSpPr>
          <p:spPr>
            <a:xfrm>
              <a:off x="8363027" y="539500"/>
              <a:ext cx="147600" cy="147600"/>
            </a:xfrm>
            <a:prstGeom prst="diamond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6" name="Google Shape;256;g3c3263a5f98_0_71"/>
          <p:cNvGrpSpPr/>
          <p:nvPr/>
        </p:nvGrpSpPr>
        <p:grpSpPr>
          <a:xfrm>
            <a:off x="7896778" y="537213"/>
            <a:ext cx="613849" cy="147600"/>
            <a:chOff x="7896778" y="539500"/>
            <a:chExt cx="613849" cy="147600"/>
          </a:xfrm>
        </p:grpSpPr>
        <p:sp>
          <p:nvSpPr>
            <p:cNvPr id="257" name="Google Shape;257;g3c3263a5f98_0_71"/>
            <p:cNvSpPr/>
            <p:nvPr/>
          </p:nvSpPr>
          <p:spPr>
            <a:xfrm>
              <a:off x="7896778" y="539500"/>
              <a:ext cx="147600" cy="147600"/>
            </a:xfrm>
            <a:prstGeom prst="diamond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258;g3c3263a5f98_0_71"/>
            <p:cNvSpPr/>
            <p:nvPr/>
          </p:nvSpPr>
          <p:spPr>
            <a:xfrm>
              <a:off x="8129903" y="539500"/>
              <a:ext cx="147600" cy="147600"/>
            </a:xfrm>
            <a:prstGeom prst="diamond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59;g3c3263a5f98_0_71"/>
            <p:cNvSpPr/>
            <p:nvPr/>
          </p:nvSpPr>
          <p:spPr>
            <a:xfrm>
              <a:off x="8363027" y="539500"/>
              <a:ext cx="147600" cy="147600"/>
            </a:xfrm>
            <a:prstGeom prst="diamond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60" name="Google Shape;260;g3c3263a5f98_0_71" title="t-q diagr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59175" y="1500187"/>
            <a:ext cx="4221501" cy="26858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3c3263a5f98_0_4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Heat Transfer and Hydraulics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6" name="Google Shape;266;g3c3263a5f98_0_43"/>
          <p:cNvSpPr txBox="1">
            <a:spLocks noGrp="1"/>
          </p:cNvSpPr>
          <p:nvPr>
            <p:ph type="subTitle" idx="4294967295"/>
          </p:nvPr>
        </p:nvSpPr>
        <p:spPr>
          <a:xfrm>
            <a:off x="4856400" y="1153725"/>
            <a:ext cx="3755400" cy="34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 b="1"/>
              <a:t>Resistance network:</a:t>
            </a:r>
            <a:r>
              <a:rPr lang="en" sz="1000"/>
              <a:t> Uses a layered thermal-resistance chain from gas → fouling → tube wall conduction → fouling → water/steam.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  <a:p>
            <a:pPr marL="45720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 b="1"/>
              <a:t>Gas-side:</a:t>
            </a:r>
            <a:r>
              <a:rPr lang="en" sz="1000"/>
              <a:t> Heat transfer includes both convection and gas radiation; pressure losses from internal-flow friction and minor losses (discharge, bends, expansions), with the economizer treated separately using tube-bank bundle drag for crossflow.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  <a:p>
            <a:pPr marL="45720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 b="1"/>
              <a:t>Water-side:</a:t>
            </a:r>
            <a:r>
              <a:rPr lang="en" sz="1000"/>
              <a:t> Pressure-part sections are modeled using saturated pool boiling, while the economizer is treated as single-phase internal flow; pressure drop is calculated from frictional and minor losses in the economizer, with negligible hydraulic losses assumed in the boiling sections.</a:t>
            </a:r>
            <a:endParaRPr sz="1000"/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  <a:p>
            <a:pPr marL="45720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 b="1"/>
              <a:t>Gas-side dominance:</a:t>
            </a:r>
            <a:r>
              <a:rPr lang="en" sz="1000"/>
              <a:t> The overall heat-transfer rate is primarily governed by the gas side because gas-side thermal resistance is much larger and more variable than the water/steam-side resistance.</a:t>
            </a:r>
            <a:endParaRPr sz="1000"/>
          </a:p>
        </p:txBody>
      </p:sp>
      <p:grpSp>
        <p:nvGrpSpPr>
          <p:cNvPr id="267" name="Google Shape;267;g3c3263a5f98_0_43"/>
          <p:cNvGrpSpPr/>
          <p:nvPr/>
        </p:nvGrpSpPr>
        <p:grpSpPr>
          <a:xfrm>
            <a:off x="4305528" y="4668493"/>
            <a:ext cx="613849" cy="147600"/>
            <a:chOff x="7896778" y="539500"/>
            <a:chExt cx="613849" cy="147600"/>
          </a:xfrm>
        </p:grpSpPr>
        <p:sp>
          <p:nvSpPr>
            <p:cNvPr id="268" name="Google Shape;268;g3c3263a5f98_0_43"/>
            <p:cNvSpPr/>
            <p:nvPr/>
          </p:nvSpPr>
          <p:spPr>
            <a:xfrm>
              <a:off x="7896778" y="539500"/>
              <a:ext cx="147600" cy="147600"/>
            </a:xfrm>
            <a:prstGeom prst="diamond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69;g3c3263a5f98_0_43"/>
            <p:cNvSpPr/>
            <p:nvPr/>
          </p:nvSpPr>
          <p:spPr>
            <a:xfrm>
              <a:off x="8129903" y="539500"/>
              <a:ext cx="147600" cy="147600"/>
            </a:xfrm>
            <a:prstGeom prst="diamond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0;g3c3263a5f98_0_43"/>
            <p:cNvSpPr/>
            <p:nvPr/>
          </p:nvSpPr>
          <p:spPr>
            <a:xfrm>
              <a:off x="8363027" y="539500"/>
              <a:ext cx="147600" cy="147600"/>
            </a:xfrm>
            <a:prstGeom prst="diamond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1" name="Google Shape;271;g3c3263a5f98_0_43"/>
          <p:cNvGrpSpPr/>
          <p:nvPr/>
        </p:nvGrpSpPr>
        <p:grpSpPr>
          <a:xfrm>
            <a:off x="7896778" y="537213"/>
            <a:ext cx="613849" cy="147600"/>
            <a:chOff x="7896778" y="539500"/>
            <a:chExt cx="613849" cy="147600"/>
          </a:xfrm>
        </p:grpSpPr>
        <p:sp>
          <p:nvSpPr>
            <p:cNvPr id="272" name="Google Shape;272;g3c3263a5f98_0_43"/>
            <p:cNvSpPr/>
            <p:nvPr/>
          </p:nvSpPr>
          <p:spPr>
            <a:xfrm>
              <a:off x="7896778" y="539500"/>
              <a:ext cx="147600" cy="147600"/>
            </a:xfrm>
            <a:prstGeom prst="diamond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73;g3c3263a5f98_0_43"/>
            <p:cNvSpPr/>
            <p:nvPr/>
          </p:nvSpPr>
          <p:spPr>
            <a:xfrm>
              <a:off x="8129903" y="539500"/>
              <a:ext cx="147600" cy="147600"/>
            </a:xfrm>
            <a:prstGeom prst="diamond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74;g3c3263a5f98_0_43"/>
            <p:cNvSpPr/>
            <p:nvPr/>
          </p:nvSpPr>
          <p:spPr>
            <a:xfrm>
              <a:off x="8363027" y="539500"/>
              <a:ext cx="147600" cy="147600"/>
            </a:xfrm>
            <a:prstGeom prst="diamond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75" name="Google Shape;275;g3c3263a5f98_0_43" title="heat_step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2175" y="1308250"/>
            <a:ext cx="3606977" cy="315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3c27f0901b5_0_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Performance</a:t>
            </a:r>
            <a:endParaRPr/>
          </a:p>
        </p:txBody>
      </p:sp>
      <p:graphicFrame>
        <p:nvGraphicFramePr>
          <p:cNvPr id="281" name="Google Shape;281;g3c27f0901b5_0_7"/>
          <p:cNvGraphicFramePr/>
          <p:nvPr/>
        </p:nvGraphicFramePr>
        <p:xfrm>
          <a:off x="1143850" y="1485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{0DB151D9-C14C-4F2B-B183-56FF023946A6}</a:tableStyleId>
              </a:tblPr>
              <a:tblGrid>
                <a:gridCol w="2430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25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11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/>
                        <a:t>Variable</a:t>
                      </a:r>
                      <a:endParaRPr sz="1200" b="1"/>
                    </a:p>
                  </a:txBody>
                  <a:tcPr marL="28575" marR="28575" marT="19050" marB="19050" anchor="b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281:0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/>
                        <a:t>Meaning</a:t>
                      </a:r>
                      <a:endParaRPr sz="1200" b="1"/>
                    </a:p>
                  </a:txBody>
                  <a:tcPr marL="28575" marR="28575" marT="19050" marB="19050" anchor="b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281:0:1"/>
                      </a:ext>
                    </a:extLs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11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rgbClr val="FFFFFF"/>
                          </a:solidFill>
                        </a:rPr>
                        <a:t>Useful heat output (MW)</a:t>
                      </a:r>
                      <a:endParaRPr sz="1200" b="1">
                        <a:solidFill>
                          <a:srgbClr val="FFFFFF"/>
                        </a:solidFill>
                      </a:endParaRPr>
                    </a:p>
                  </a:txBody>
                  <a:tcPr marL="28575" marR="28575" marT="19050" marB="19050" anchor="b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34343"/>
                    </a:solidFill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281:1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Total heat transferred to water/steam (all stages)</a:t>
                      </a:r>
                      <a:endParaRPr sz="1200"/>
                    </a:p>
                  </a:txBody>
                  <a:tcPr marL="28575" marR="28575" marT="19050" marB="19050" anchor="b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AF8"/>
                    </a:solidFill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281:1:1"/>
                      </a:ext>
                    </a:extLs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11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rgbClr val="FFFFFF"/>
                          </a:solidFill>
                        </a:rPr>
                        <a:t>Fuel heat input (MW)</a:t>
                      </a:r>
                      <a:endParaRPr sz="1200" b="1">
                        <a:solidFill>
                          <a:srgbClr val="FFFFFF"/>
                        </a:solidFill>
                      </a:endParaRPr>
                    </a:p>
                  </a:txBody>
                  <a:tcPr marL="28575" marR="28575" marT="19050" marB="19050" anchor="b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34343"/>
                    </a:solidFill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281:2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Thermal input from fuel (LHV basis)</a:t>
                      </a:r>
                      <a:endParaRPr sz="1200"/>
                    </a:p>
                  </a:txBody>
                  <a:tcPr marL="28575" marR="28575" marT="19050" marB="19050" anchor="b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AF8"/>
                    </a:solidFill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281:2:1"/>
                      </a:ext>
                    </a:extLst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11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rgbClr val="FFFFFF"/>
                          </a:solidFill>
                        </a:rPr>
                        <a:t>Boiler efficiency</a:t>
                      </a:r>
                      <a:endParaRPr sz="1200" b="1">
                        <a:solidFill>
                          <a:srgbClr val="FFFFFF"/>
                        </a:solidFill>
                      </a:endParaRPr>
                    </a:p>
                  </a:txBody>
                  <a:tcPr marL="28575" marR="28575" marT="19050" marB="19050" anchor="b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34343"/>
                    </a:solidFill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281:3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Direct and indirect efficiency</a:t>
                      </a:r>
                      <a:endParaRPr sz="1200"/>
                    </a:p>
                  </a:txBody>
                  <a:tcPr marL="28575" marR="28575" marT="19050" marB="19050" anchor="b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AF8"/>
                    </a:solidFill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281:3:1"/>
                      </a:ext>
                    </a:extLst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11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rgbClr val="FFFFFF"/>
                          </a:solidFill>
                        </a:rPr>
                        <a:t>Steam production (t/h)</a:t>
                      </a:r>
                      <a:endParaRPr sz="1200" b="1">
                        <a:solidFill>
                          <a:srgbClr val="FFFFFF"/>
                        </a:solidFill>
                      </a:endParaRPr>
                    </a:p>
                  </a:txBody>
                  <a:tcPr marL="28575" marR="28575" marT="19050" marB="19050" anchor="b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34343"/>
                    </a:solidFill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281:4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Steam capacity from absorbed heat</a:t>
                      </a:r>
                      <a:endParaRPr sz="1200"/>
                    </a:p>
                  </a:txBody>
                  <a:tcPr marL="28575" marR="28575" marT="19050" marB="19050" anchor="b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AF8"/>
                    </a:solidFill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281:4:1"/>
                      </a:ext>
                    </a:extLst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11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rgbClr val="FFFFFF"/>
                          </a:solidFill>
                        </a:rPr>
                        <a:t>Stack temperature (°C)</a:t>
                      </a:r>
                      <a:endParaRPr sz="1200" b="1">
                        <a:solidFill>
                          <a:srgbClr val="FFFFFF"/>
                        </a:solidFill>
                      </a:endParaRPr>
                    </a:p>
                  </a:txBody>
                  <a:tcPr marL="28575" marR="28575" marT="19050" marB="19050" anchor="b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34343"/>
                    </a:solidFill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281:5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Flue-gas outlet temperature</a:t>
                      </a:r>
                      <a:endParaRPr sz="1200"/>
                    </a:p>
                  </a:txBody>
                  <a:tcPr marL="28575" marR="28575" marT="19050" marB="19050" anchor="b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AF8"/>
                    </a:solidFill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281:5:1"/>
                      </a:ext>
                    </a:extLst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11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rgbClr val="FFFFFF"/>
                          </a:solidFill>
                        </a:rPr>
                        <a:t>Stack loss fraction (–)</a:t>
                      </a:r>
                      <a:endParaRPr sz="1200" b="1">
                        <a:solidFill>
                          <a:srgbClr val="FFFFFF"/>
                        </a:solidFill>
                      </a:endParaRPr>
                    </a:p>
                  </a:txBody>
                  <a:tcPr marL="28575" marR="28575" marT="19050" marB="19050" anchor="b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34343"/>
                    </a:solidFill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281:6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Fraction of input heat lost with flue gas</a:t>
                      </a:r>
                      <a:endParaRPr sz="1200"/>
                    </a:p>
                  </a:txBody>
                  <a:tcPr marL="28575" marR="28575" marT="19050" marB="19050" anchor="b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AF8"/>
                    </a:solidFill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281:6:1"/>
                      </a:ext>
                    </a:extLst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11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rgbClr val="FFFFFF"/>
                          </a:solidFill>
                        </a:rPr>
                        <a:t>Gas-side ΔP (kPa)</a:t>
                      </a:r>
                      <a:endParaRPr sz="1200" b="1">
                        <a:solidFill>
                          <a:srgbClr val="FFFFFF"/>
                        </a:solidFill>
                      </a:endParaRPr>
                    </a:p>
                  </a:txBody>
                  <a:tcPr marL="28575" marR="28575" marT="19050" marB="19050" anchor="b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34343"/>
                    </a:solidFill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281:7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Total gas pressure drop (boiler + economizer)</a:t>
                      </a:r>
                      <a:endParaRPr sz="1200"/>
                    </a:p>
                  </a:txBody>
                  <a:tcPr marL="28575" marR="28575" marT="19050" marB="19050" anchor="b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AF8"/>
                    </a:solidFill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281:7:1"/>
                      </a:ext>
                    </a:extLst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11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rgbClr val="FFFFFF"/>
                          </a:solidFill>
                        </a:rPr>
                        <a:t>Water-side ΔP (kPa)</a:t>
                      </a:r>
                      <a:endParaRPr sz="1200" b="1">
                        <a:solidFill>
                          <a:srgbClr val="FFFFFF"/>
                        </a:solidFill>
                      </a:endParaRPr>
                    </a:p>
                  </a:txBody>
                  <a:tcPr marL="28575" marR="28575" marT="19050" marB="19050" anchor="b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34343"/>
                    </a:solidFill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281:8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Water pressure drop in economizer</a:t>
                      </a:r>
                      <a:endParaRPr sz="1200"/>
                    </a:p>
                  </a:txBody>
                  <a:tcPr marL="28575" marR="28575" marT="19050" marB="19050" anchor="b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AF8"/>
                    </a:solidFill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281:8:1"/>
                      </a:ext>
                    </a:extLst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3c27f0901b5_0_4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Nominal Operation (Control Case)</a:t>
            </a:r>
            <a:endParaRPr/>
          </a:p>
        </p:txBody>
      </p:sp>
      <p:graphicFrame>
        <p:nvGraphicFramePr>
          <p:cNvPr id="287" name="Google Shape;287;g3c27f0901b5_0_46"/>
          <p:cNvGraphicFramePr/>
          <p:nvPr/>
        </p:nvGraphicFramePr>
        <p:xfrm>
          <a:off x="539475" y="11126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{0DB151D9-C14C-4F2B-B183-56FF023946A6}</a:tableStyleId>
              </a:tblPr>
              <a:tblGrid>
                <a:gridCol w="1498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6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336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181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529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60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3800">
                <a:tc gridSpan="4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/>
                        <a:t>Operating Conditions</a:t>
                      </a:r>
                      <a:endParaRPr sz="1600" b="1"/>
                    </a:p>
                  </a:txBody>
                  <a:tcPr marL="28575" marR="28575" marT="19050" marB="19050" anchor="ctr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Combustion</a:t>
                      </a:r>
                      <a:endParaRPr sz="16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19050" marB="19050" anchor="ctr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62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FFFFFF"/>
                          </a:solidFill>
                        </a:rPr>
                        <a:t>Fuel</a:t>
                      </a:r>
                      <a:endParaRPr b="1">
                        <a:solidFill>
                          <a:srgbClr val="FFFFFF"/>
                        </a:solidFill>
                      </a:endParaRPr>
                    </a:p>
                  </a:txBody>
                  <a:tcPr marL="28575" marR="28575" marT="19050" marB="19050" anchor="ctr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FFFFFF"/>
                          </a:solidFill>
                        </a:rPr>
                        <a:t>λ</a:t>
                      </a:r>
                      <a:endParaRPr b="1">
                        <a:solidFill>
                          <a:srgbClr val="FFFFFF"/>
                        </a:solidFill>
                      </a:endParaRPr>
                    </a:p>
                  </a:txBody>
                  <a:tcPr marL="28575" marR="28575" marT="19050" marB="19050" anchor="ctr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FFFFFF"/>
                          </a:solidFill>
                        </a:rPr>
                        <a:t>Drum P</a:t>
                      </a:r>
                      <a:endParaRPr b="1">
                        <a:solidFill>
                          <a:srgbClr val="FFFFFF"/>
                        </a:solidFill>
                      </a:endParaRPr>
                    </a:p>
                  </a:txBody>
                  <a:tcPr marL="28575" marR="28575" marT="19050" marB="19050" anchor="ctr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FFFFFF"/>
                          </a:solidFill>
                        </a:rPr>
                        <a:t>FW Inlet T</a:t>
                      </a:r>
                      <a:endParaRPr b="1">
                        <a:solidFill>
                          <a:srgbClr val="FFFFFF"/>
                        </a:solidFill>
                      </a:endParaRPr>
                    </a:p>
                  </a:txBody>
                  <a:tcPr marL="28575" marR="28575" marT="19050" marB="19050" anchor="ctr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FFFFFF"/>
                          </a:solidFill>
                        </a:rPr>
                        <a:t>Air Flow</a:t>
                      </a:r>
                      <a:endParaRPr b="1">
                        <a:solidFill>
                          <a:srgbClr val="FFFFFF"/>
                        </a:solidFill>
                      </a:endParaRPr>
                    </a:p>
                  </a:txBody>
                  <a:tcPr marL="28575" marR="28575" marT="19050" marB="19050" anchor="ctr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FFFFFF"/>
                          </a:solidFill>
                        </a:rPr>
                        <a:t>T_ad</a:t>
                      </a:r>
                      <a:endParaRPr b="1">
                        <a:solidFill>
                          <a:srgbClr val="FFFFFF"/>
                        </a:solidFill>
                      </a:endParaRPr>
                    </a:p>
                  </a:txBody>
                  <a:tcPr marL="28575" marR="28575" marT="19050" marB="19050" anchor="ctr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3434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62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0.10 kg/s</a:t>
                      </a:r>
                      <a:endParaRPr/>
                    </a:p>
                  </a:txBody>
                  <a:tcPr marL="28575" marR="28575" marT="19050" marB="19050" anchor="ctr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1.05</a:t>
                      </a:r>
                      <a:endParaRPr/>
                    </a:p>
                  </a:txBody>
                  <a:tcPr marL="28575" marR="28575" marT="19050" marB="19050" anchor="ctr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10 bar</a:t>
                      </a:r>
                      <a:endParaRPr/>
                    </a:p>
                  </a:txBody>
                  <a:tcPr marL="28575" marR="28575" marT="19050" marB="19050" anchor="ctr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105 °C</a:t>
                      </a:r>
                      <a:endParaRPr/>
                    </a:p>
                  </a:txBody>
                  <a:tcPr marL="28575" marR="28575" marT="19050" marB="19050" anchor="ctr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1.69 kg/s</a:t>
                      </a:r>
                      <a:endParaRPr/>
                    </a:p>
                  </a:txBody>
                  <a:tcPr marL="28575" marR="28575" marT="19050" marB="19050" anchor="ctr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1982 °C</a:t>
                      </a:r>
                      <a:endParaRPr/>
                    </a:p>
                  </a:txBody>
                  <a:tcPr marL="28575" marR="28575" marT="19050" marB="19050" anchor="ctr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3800">
                <a:tc gridSpan="6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/>
                        <a:t>Thermal Performance</a:t>
                      </a:r>
                      <a:endParaRPr sz="1600" b="1"/>
                    </a:p>
                  </a:txBody>
                  <a:tcPr marL="28575" marR="28575" marT="19050" marB="19050" anchor="ctr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62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FFFFFF"/>
                          </a:solidFill>
                        </a:rPr>
                        <a:t>Firing (LHV)</a:t>
                      </a:r>
                      <a:endParaRPr b="1">
                        <a:solidFill>
                          <a:srgbClr val="FFFFFF"/>
                        </a:solidFill>
                      </a:endParaRPr>
                    </a:p>
                  </a:txBody>
                  <a:tcPr marL="28575" marR="28575" marT="19050" marB="19050" anchor="ctr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FFFFFF"/>
                          </a:solidFill>
                        </a:rPr>
                        <a:t>Useful Heat</a:t>
                      </a:r>
                      <a:endParaRPr b="1">
                        <a:solidFill>
                          <a:srgbClr val="FFFFFF"/>
                        </a:solidFill>
                      </a:endParaRPr>
                    </a:p>
                  </a:txBody>
                  <a:tcPr marL="28575" marR="28575" marT="19050" marB="19050" anchor="ctr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FFFFFF"/>
                          </a:solidFill>
                        </a:rPr>
                        <a:t>Steam</a:t>
                      </a:r>
                      <a:endParaRPr b="1">
                        <a:solidFill>
                          <a:srgbClr val="FFFFFF"/>
                        </a:solidFill>
                      </a:endParaRPr>
                    </a:p>
                  </a:txBody>
                  <a:tcPr marL="28575" marR="28575" marT="19050" marB="19050" anchor="ctr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FFFFFF"/>
                          </a:solidFill>
                        </a:rPr>
                        <a:t>η (dir/ind)</a:t>
                      </a:r>
                      <a:endParaRPr b="1">
                        <a:solidFill>
                          <a:srgbClr val="FFFFFF"/>
                        </a:solidFill>
                      </a:endParaRPr>
                    </a:p>
                  </a:txBody>
                  <a:tcPr marL="28575" marR="28575" marT="19050" marB="19050" anchor="ctr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FFFFFF"/>
                          </a:solidFill>
                        </a:rPr>
                        <a:t>Stack T</a:t>
                      </a:r>
                      <a:endParaRPr b="1">
                        <a:solidFill>
                          <a:srgbClr val="FFFFFF"/>
                        </a:solidFill>
                      </a:endParaRPr>
                    </a:p>
                  </a:txBody>
                  <a:tcPr marL="28575" marR="28575" marT="19050" marB="19050" anchor="ctr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FFFFFF"/>
                          </a:solidFill>
                        </a:rPr>
                        <a:t>Stack Loss</a:t>
                      </a:r>
                      <a:endParaRPr b="1">
                        <a:solidFill>
                          <a:srgbClr val="FFFFFF"/>
                        </a:solidFill>
                      </a:endParaRPr>
                    </a:p>
                  </a:txBody>
                  <a:tcPr marL="28575" marR="28575" marT="19050" marB="19050" anchor="ctr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3434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62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4.67 MW</a:t>
                      </a:r>
                      <a:endParaRPr/>
                    </a:p>
                  </a:txBody>
                  <a:tcPr marL="28575" marR="28575" marT="19050" marB="19050" anchor="ctr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4.42 MW</a:t>
                      </a:r>
                      <a:endParaRPr/>
                    </a:p>
                  </a:txBody>
                  <a:tcPr marL="28575" marR="28575" marT="19050" marB="19050" anchor="ctr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6.81 t/h</a:t>
                      </a:r>
                      <a:endParaRPr/>
                    </a:p>
                  </a:txBody>
                  <a:tcPr marL="28575" marR="28575" marT="19050" marB="19050" anchor="ctr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95 %</a:t>
                      </a:r>
                      <a:endParaRPr/>
                    </a:p>
                  </a:txBody>
                  <a:tcPr marL="28575" marR="28575" marT="19050" marB="19050" anchor="ctr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152 °C</a:t>
                      </a:r>
                      <a:endParaRPr/>
                    </a:p>
                  </a:txBody>
                  <a:tcPr marL="28575" marR="28575" marT="19050" marB="19050" anchor="ctr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5 %</a:t>
                      </a:r>
                      <a:endParaRPr/>
                    </a:p>
                  </a:txBody>
                  <a:tcPr marL="28575" marR="28575" marT="19050" marB="19050" anchor="ctr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3800">
                <a:tc gridSpan="6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/>
                        <a:t>Hydraulic Performance</a:t>
                      </a:r>
                      <a:endParaRPr sz="1600" b="1"/>
                    </a:p>
                  </a:txBody>
                  <a:tcPr marL="28575" marR="28575" marT="19050" marB="19050" anchor="ctr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62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FFFFFF"/>
                          </a:solidFill>
                        </a:rPr>
                        <a:t>ΔP Gas</a:t>
                      </a:r>
                      <a:endParaRPr b="1">
                        <a:solidFill>
                          <a:srgbClr val="FFFFFF"/>
                        </a:solidFill>
                      </a:endParaRPr>
                    </a:p>
                  </a:txBody>
                  <a:tcPr marL="28575" marR="28575" marT="19050" marB="19050" anchor="ctr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FFFFFF"/>
                          </a:solidFill>
                        </a:rPr>
                        <a:t>ΔP Fric</a:t>
                      </a:r>
                      <a:endParaRPr b="1">
                        <a:solidFill>
                          <a:srgbClr val="FFFFFF"/>
                        </a:solidFill>
                      </a:endParaRPr>
                    </a:p>
                  </a:txBody>
                  <a:tcPr marL="28575" marR="28575" marT="19050" marB="19050" anchor="ctr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FFFFFF"/>
                          </a:solidFill>
                        </a:rPr>
                        <a:t>ΔP Minor</a:t>
                      </a:r>
                      <a:endParaRPr b="1">
                        <a:solidFill>
                          <a:srgbClr val="FFFFFF"/>
                        </a:solidFill>
                      </a:endParaRPr>
                    </a:p>
                  </a:txBody>
                  <a:tcPr marL="28575" marR="28575" marT="19050" marB="19050" anchor="ctr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FFFFFF"/>
                          </a:solidFill>
                        </a:rPr>
                        <a:t>ΔP Water</a:t>
                      </a:r>
                      <a:endParaRPr b="1">
                        <a:solidFill>
                          <a:srgbClr val="FFFFFF"/>
                        </a:solidFill>
                      </a:endParaRPr>
                    </a:p>
                  </a:txBody>
                  <a:tcPr marL="28575" marR="28575" marT="19050" marB="19050" anchor="ctr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FFFFFF"/>
                          </a:solidFill>
                        </a:rPr>
                        <a:t>ΔP Fric</a:t>
                      </a:r>
                      <a:endParaRPr b="1">
                        <a:solidFill>
                          <a:srgbClr val="FFFFFF"/>
                        </a:solidFill>
                      </a:endParaRPr>
                    </a:p>
                  </a:txBody>
                  <a:tcPr marL="28575" marR="28575" marT="19050" marB="19050" anchor="ctr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FFFFFF"/>
                          </a:solidFill>
                        </a:rPr>
                        <a:t>ΔP Minor</a:t>
                      </a:r>
                      <a:endParaRPr b="1">
                        <a:solidFill>
                          <a:srgbClr val="FFFFFF"/>
                        </a:solidFill>
                      </a:endParaRPr>
                    </a:p>
                  </a:txBody>
                  <a:tcPr marL="28575" marR="28575" marT="19050" marB="19050" anchor="ctr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3434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62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12.45 kPa</a:t>
                      </a:r>
                      <a:endParaRPr/>
                    </a:p>
                  </a:txBody>
                  <a:tcPr marL="28575" marR="28575" marT="19050" marB="19050" anchor="ctr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8.35 kPa</a:t>
                      </a:r>
                      <a:endParaRPr/>
                    </a:p>
                  </a:txBody>
                  <a:tcPr marL="28575" marR="28575" marT="19050" marB="19050" anchor="ctr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4.09 kPa</a:t>
                      </a:r>
                      <a:endParaRPr/>
                    </a:p>
                  </a:txBody>
                  <a:tcPr marL="28575" marR="28575" marT="19050" marB="19050" anchor="ctr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0.06 kPa</a:t>
                      </a:r>
                      <a:endParaRPr/>
                    </a:p>
                  </a:txBody>
                  <a:tcPr marL="28575" marR="28575" marT="19050" marB="19050" anchor="ctr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0.06 kPa</a:t>
                      </a:r>
                      <a:endParaRPr/>
                    </a:p>
                  </a:txBody>
                  <a:tcPr marL="28575" marR="28575" marT="19050" marB="19050" anchor="ctr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0.0001 kPa</a:t>
                      </a:r>
                      <a:endParaRPr/>
                    </a:p>
                  </a:txBody>
                  <a:tcPr marL="28575" marR="28575" marT="19050" marB="19050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3c2d333771b_0_2"/>
          <p:cNvSpPr txBox="1">
            <a:spLocks noGrp="1"/>
          </p:cNvSpPr>
          <p:nvPr>
            <p:ph type="title"/>
          </p:nvPr>
        </p:nvSpPr>
        <p:spPr>
          <a:xfrm>
            <a:off x="536625" y="445025"/>
            <a:ext cx="8062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Stage-wise heat transfer and hydraulics (Nominal)</a:t>
            </a:r>
            <a:endParaRPr sz="2500"/>
          </a:p>
        </p:txBody>
      </p:sp>
      <p:pic>
        <p:nvPicPr>
          <p:cNvPr id="293" name="Google Shape;293;g3c2d333771b_0_2" title="stages_control_combined_8plots_16x9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6288" y="1222925"/>
            <a:ext cx="5951427" cy="3347675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g3c2d333771b_0_2"/>
          <p:cNvSpPr/>
          <p:nvPr/>
        </p:nvSpPr>
        <p:spPr>
          <a:xfrm>
            <a:off x="536625" y="1140325"/>
            <a:ext cx="8062800" cy="3541800"/>
          </a:xfrm>
          <a:prstGeom prst="rect">
            <a:avLst/>
          </a:prstGeom>
          <a:solidFill>
            <a:srgbClr val="000000">
              <a:alpha val="0"/>
            </a:srgbClr>
          </a:solidFill>
          <a:ln w="38100" cap="flat" cmpd="sng">
            <a:solidFill>
              <a:srgbClr val="30394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11"/>
          <p:cNvSpPr/>
          <p:nvPr/>
        </p:nvSpPr>
        <p:spPr>
          <a:xfrm>
            <a:off x="5805950" y="3780400"/>
            <a:ext cx="2646600" cy="646500"/>
          </a:xfrm>
          <a:prstGeom prst="snip2DiagRect">
            <a:avLst>
              <a:gd name="adj1" fmla="val 0"/>
              <a:gd name="adj2" fmla="val 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11"/>
          <p:cNvSpPr/>
          <p:nvPr/>
        </p:nvSpPr>
        <p:spPr>
          <a:xfrm>
            <a:off x="5805950" y="2988349"/>
            <a:ext cx="2646600" cy="646500"/>
          </a:xfrm>
          <a:prstGeom prst="snip2DiagRect">
            <a:avLst>
              <a:gd name="adj1" fmla="val 0"/>
              <a:gd name="adj2" fmla="val 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" name="Google Shape;301;p11"/>
          <p:cNvSpPr/>
          <p:nvPr/>
        </p:nvSpPr>
        <p:spPr>
          <a:xfrm>
            <a:off x="5805950" y="2196325"/>
            <a:ext cx="2646600" cy="646500"/>
          </a:xfrm>
          <a:prstGeom prst="snip2DiagRect">
            <a:avLst>
              <a:gd name="adj1" fmla="val 0"/>
              <a:gd name="adj2" fmla="val 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" name="Google Shape;302;p1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Analysis Methodology</a:t>
            </a:r>
            <a:endParaRPr/>
          </a:p>
        </p:txBody>
      </p:sp>
      <p:sp>
        <p:nvSpPr>
          <p:cNvPr id="303" name="Google Shape;303;p11"/>
          <p:cNvSpPr/>
          <p:nvPr/>
        </p:nvSpPr>
        <p:spPr>
          <a:xfrm>
            <a:off x="5805950" y="1404275"/>
            <a:ext cx="2646600" cy="646500"/>
          </a:xfrm>
          <a:prstGeom prst="snip2DiagRect">
            <a:avLst>
              <a:gd name="adj1" fmla="val 0"/>
              <a:gd name="adj2" fmla="val 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p11"/>
          <p:cNvSpPr/>
          <p:nvPr/>
        </p:nvSpPr>
        <p:spPr>
          <a:xfrm rot="-2698563">
            <a:off x="2885642" y="3812931"/>
            <a:ext cx="507632" cy="5076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" name="Google Shape;305;p11"/>
          <p:cNvSpPr/>
          <p:nvPr/>
        </p:nvSpPr>
        <p:spPr>
          <a:xfrm rot="-2698563">
            <a:off x="2885492" y="3032894"/>
            <a:ext cx="507632" cy="5076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p11"/>
          <p:cNvSpPr/>
          <p:nvPr/>
        </p:nvSpPr>
        <p:spPr>
          <a:xfrm rot="-2698563">
            <a:off x="2885642" y="2228853"/>
            <a:ext cx="507632" cy="5076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11"/>
          <p:cNvSpPr/>
          <p:nvPr/>
        </p:nvSpPr>
        <p:spPr>
          <a:xfrm rot="2698563">
            <a:off x="2885492" y="1436814"/>
            <a:ext cx="507632" cy="50763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" name="Google Shape;308;p11"/>
          <p:cNvSpPr/>
          <p:nvPr/>
        </p:nvSpPr>
        <p:spPr>
          <a:xfrm>
            <a:off x="706925" y="2254795"/>
            <a:ext cx="1452600" cy="14526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p11"/>
          <p:cNvSpPr txBox="1"/>
          <p:nvPr/>
        </p:nvSpPr>
        <p:spPr>
          <a:xfrm>
            <a:off x="5805950" y="1348025"/>
            <a:ext cx="2646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i="0" u="none" strike="noStrike" cap="none">
                <a:solidFill>
                  <a:schemeClr val="lt1"/>
                </a:solidFill>
              </a:rPr>
              <a:t>The excess air factor (λ) was varied to study its effect on combustion and efficiency.</a:t>
            </a:r>
            <a:endParaRPr sz="1200" b="1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0" name="Google Shape;310;p11"/>
          <p:cNvSpPr txBox="1"/>
          <p:nvPr/>
        </p:nvSpPr>
        <p:spPr>
          <a:xfrm>
            <a:off x="5805950" y="2142437"/>
            <a:ext cx="2646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i="0" u="none" strike="noStrike" cap="none">
                <a:solidFill>
                  <a:schemeClr val="lt1"/>
                </a:solidFill>
              </a:rPr>
              <a:t>The fuel mass flow rate was varied to study boiler load and thermal response.</a:t>
            </a:r>
            <a:endParaRPr sz="1200" b="1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1" name="Google Shape;311;p11"/>
          <p:cNvSpPr txBox="1"/>
          <p:nvPr/>
        </p:nvSpPr>
        <p:spPr>
          <a:xfrm>
            <a:off x="5805950" y="2936825"/>
            <a:ext cx="2646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i="0" u="none" strike="noStrike" cap="none">
                <a:solidFill>
                  <a:schemeClr val="lt1"/>
                </a:solidFill>
              </a:rPr>
              <a:t>The drum pressure was varied to study its impact on steam generation and efficiency.</a:t>
            </a:r>
            <a:endParaRPr sz="1200" b="1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2" name="Google Shape;312;p11"/>
          <p:cNvSpPr txBox="1"/>
          <p:nvPr/>
        </p:nvSpPr>
        <p:spPr>
          <a:xfrm>
            <a:off x="5805950" y="3731625"/>
            <a:ext cx="26181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i="0" u="none" strike="noStrike" cap="none">
                <a:solidFill>
                  <a:schemeClr val="lt1"/>
                </a:solidFill>
              </a:rPr>
              <a:t>The fouling factor was varied to study the effect of fouling on heat transfer and efficiency.</a:t>
            </a:r>
            <a:endParaRPr sz="1200" b="1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13" name="Google Shape;313;p11"/>
          <p:cNvCxnSpPr>
            <a:stCxn id="308" idx="0"/>
            <a:endCxn id="307" idx="1"/>
          </p:cNvCxnSpPr>
          <p:nvPr/>
        </p:nvCxnSpPr>
        <p:spPr>
          <a:xfrm rot="-5400000">
            <a:off x="1824575" y="1119745"/>
            <a:ext cx="743700" cy="1526400"/>
          </a:xfrm>
          <a:prstGeom prst="bentConnector2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4" name="Google Shape;314;p11"/>
          <p:cNvCxnSpPr>
            <a:stCxn id="308" idx="4"/>
            <a:endCxn id="304" idx="1"/>
          </p:cNvCxnSpPr>
          <p:nvPr/>
        </p:nvCxnSpPr>
        <p:spPr>
          <a:xfrm rot="-5400000" flipH="1">
            <a:off x="1927175" y="3213445"/>
            <a:ext cx="538800" cy="1526700"/>
          </a:xfrm>
          <a:prstGeom prst="bentConnector2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5" name="Google Shape;315;p11"/>
          <p:cNvCxnSpPr>
            <a:stCxn id="308" idx="7"/>
            <a:endCxn id="306" idx="1"/>
          </p:cNvCxnSpPr>
          <p:nvPr/>
        </p:nvCxnSpPr>
        <p:spPr>
          <a:xfrm rot="-5400000" flipH="1">
            <a:off x="2356147" y="2058173"/>
            <a:ext cx="194400" cy="1013100"/>
          </a:xfrm>
          <a:prstGeom prst="bentConnector4">
            <a:avLst>
              <a:gd name="adj1" fmla="val -117592"/>
              <a:gd name="adj2" fmla="val 56834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6" name="Google Shape;316;p11"/>
          <p:cNvCxnSpPr>
            <a:stCxn id="308" idx="5"/>
            <a:endCxn id="305" idx="1"/>
          </p:cNvCxnSpPr>
          <p:nvPr/>
        </p:nvCxnSpPr>
        <p:spPr>
          <a:xfrm rot="-5400000">
            <a:off x="2439097" y="2973867"/>
            <a:ext cx="28500" cy="1013100"/>
          </a:xfrm>
          <a:prstGeom prst="bentConnector4">
            <a:avLst>
              <a:gd name="adj1" fmla="val -802106"/>
              <a:gd name="adj2" fmla="val 56826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17" name="Google Shape;317;p11"/>
          <p:cNvSpPr txBox="1"/>
          <p:nvPr/>
        </p:nvSpPr>
        <p:spPr>
          <a:xfrm>
            <a:off x="3650675" y="1474030"/>
            <a:ext cx="1955700" cy="4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" sz="1700" b="0" i="0" u="none" strike="noStrike" cap="none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Excess Air Ratio</a:t>
            </a:r>
            <a:endParaRPr sz="1700" b="0" i="0" u="none" strike="noStrike" cap="none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18" name="Google Shape;318;p11"/>
          <p:cNvSpPr txBox="1"/>
          <p:nvPr/>
        </p:nvSpPr>
        <p:spPr>
          <a:xfrm>
            <a:off x="3650675" y="2266069"/>
            <a:ext cx="1955700" cy="4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" sz="1700" b="0" i="0" u="none" strike="noStrike" cap="none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Firing Rate</a:t>
            </a:r>
            <a:endParaRPr sz="1700" b="0" i="0" u="none" strike="noStrike" cap="none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19" name="Google Shape;319;p11"/>
          <p:cNvSpPr txBox="1"/>
          <p:nvPr/>
        </p:nvSpPr>
        <p:spPr>
          <a:xfrm>
            <a:off x="3650675" y="3058108"/>
            <a:ext cx="1955700" cy="4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" sz="1700" b="0" i="0" u="none" strike="noStrike" cap="none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Drum Pressure</a:t>
            </a:r>
            <a:endParaRPr sz="1700" b="0" i="0" u="none" strike="noStrike" cap="none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20" name="Google Shape;320;p11"/>
          <p:cNvSpPr txBox="1"/>
          <p:nvPr/>
        </p:nvSpPr>
        <p:spPr>
          <a:xfrm>
            <a:off x="3650675" y="3850147"/>
            <a:ext cx="1955700" cy="4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" sz="1700" b="0" i="0" u="none" strike="noStrike" cap="none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Fouling</a:t>
            </a:r>
            <a:endParaRPr sz="1700" b="0" i="0" u="none" strike="noStrike" cap="none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grpSp>
        <p:nvGrpSpPr>
          <p:cNvPr id="321" name="Google Shape;321;p11"/>
          <p:cNvGrpSpPr/>
          <p:nvPr/>
        </p:nvGrpSpPr>
        <p:grpSpPr>
          <a:xfrm>
            <a:off x="643593" y="537213"/>
            <a:ext cx="613849" cy="147600"/>
            <a:chOff x="7896778" y="539500"/>
            <a:chExt cx="613849" cy="147600"/>
          </a:xfrm>
        </p:grpSpPr>
        <p:sp>
          <p:nvSpPr>
            <p:cNvPr id="322" name="Google Shape;322;p11"/>
            <p:cNvSpPr/>
            <p:nvPr/>
          </p:nvSpPr>
          <p:spPr>
            <a:xfrm>
              <a:off x="7896778" y="539500"/>
              <a:ext cx="147600" cy="147600"/>
            </a:xfrm>
            <a:prstGeom prst="diamond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" name="Google Shape;323;p11"/>
            <p:cNvSpPr/>
            <p:nvPr/>
          </p:nvSpPr>
          <p:spPr>
            <a:xfrm>
              <a:off x="8129903" y="539500"/>
              <a:ext cx="147600" cy="147600"/>
            </a:xfrm>
            <a:prstGeom prst="diamond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" name="Google Shape;324;p11"/>
            <p:cNvSpPr/>
            <p:nvPr/>
          </p:nvSpPr>
          <p:spPr>
            <a:xfrm>
              <a:off x="8363027" y="539500"/>
              <a:ext cx="147600" cy="147600"/>
            </a:xfrm>
            <a:prstGeom prst="diamond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25" name="Google Shape;325;p11" descr="Fuel outlin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84545" y="2315471"/>
            <a:ext cx="334130" cy="334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11" descr="Cylinder outlin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5400000">
            <a:off x="2977784" y="3107308"/>
            <a:ext cx="334800" cy="33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11" descr="Layers Design outlin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979166" y="3899347"/>
            <a:ext cx="334800" cy="334800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11"/>
          <p:cNvSpPr txBox="1"/>
          <p:nvPr/>
        </p:nvSpPr>
        <p:spPr>
          <a:xfrm>
            <a:off x="2996101" y="1483918"/>
            <a:ext cx="30008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λ</a:t>
            </a: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29" name="Google Shape;329;p11"/>
          <p:cNvGrpSpPr/>
          <p:nvPr/>
        </p:nvGrpSpPr>
        <p:grpSpPr>
          <a:xfrm>
            <a:off x="1060978" y="2609255"/>
            <a:ext cx="744493" cy="743694"/>
            <a:chOff x="2497275" y="2744159"/>
            <a:chExt cx="370930" cy="370550"/>
          </a:xfrm>
        </p:grpSpPr>
        <p:sp>
          <p:nvSpPr>
            <p:cNvPr id="330" name="Google Shape;330;p11"/>
            <p:cNvSpPr/>
            <p:nvPr/>
          </p:nvSpPr>
          <p:spPr>
            <a:xfrm>
              <a:off x="2497275" y="2744159"/>
              <a:ext cx="284366" cy="284747"/>
            </a:xfrm>
            <a:custGeom>
              <a:avLst/>
              <a:gdLst/>
              <a:ahLst/>
              <a:cxnLst/>
              <a:rect l="l" t="t" r="r" b="b"/>
              <a:pathLst>
                <a:path w="8955" h="8967" extrusionOk="0">
                  <a:moveTo>
                    <a:pt x="4204" y="1"/>
                  </a:moveTo>
                  <a:cubicBezTo>
                    <a:pt x="3942" y="1"/>
                    <a:pt x="3704" y="203"/>
                    <a:pt x="3644" y="465"/>
                  </a:cubicBezTo>
                  <a:lnTo>
                    <a:pt x="3466" y="1334"/>
                  </a:lnTo>
                  <a:cubicBezTo>
                    <a:pt x="3287" y="1394"/>
                    <a:pt x="3108" y="1465"/>
                    <a:pt x="2942" y="1537"/>
                  </a:cubicBezTo>
                  <a:lnTo>
                    <a:pt x="2215" y="1048"/>
                  </a:lnTo>
                  <a:cubicBezTo>
                    <a:pt x="2120" y="983"/>
                    <a:pt x="2009" y="952"/>
                    <a:pt x="1899" y="952"/>
                  </a:cubicBezTo>
                  <a:cubicBezTo>
                    <a:pt x="1749" y="952"/>
                    <a:pt x="1599" y="1010"/>
                    <a:pt x="1489" y="1120"/>
                  </a:cubicBezTo>
                  <a:lnTo>
                    <a:pt x="1108" y="1489"/>
                  </a:lnTo>
                  <a:cubicBezTo>
                    <a:pt x="918" y="1691"/>
                    <a:pt x="894" y="1989"/>
                    <a:pt x="1037" y="2227"/>
                  </a:cubicBezTo>
                  <a:lnTo>
                    <a:pt x="1525" y="2953"/>
                  </a:lnTo>
                  <a:cubicBezTo>
                    <a:pt x="1441" y="3120"/>
                    <a:pt x="1370" y="3287"/>
                    <a:pt x="1322" y="3465"/>
                  </a:cubicBezTo>
                  <a:lnTo>
                    <a:pt x="453" y="3644"/>
                  </a:lnTo>
                  <a:cubicBezTo>
                    <a:pt x="191" y="3703"/>
                    <a:pt x="1" y="3930"/>
                    <a:pt x="1" y="4215"/>
                  </a:cubicBezTo>
                  <a:lnTo>
                    <a:pt x="1" y="4751"/>
                  </a:lnTo>
                  <a:cubicBezTo>
                    <a:pt x="1" y="5025"/>
                    <a:pt x="191" y="5251"/>
                    <a:pt x="453" y="5323"/>
                  </a:cubicBezTo>
                  <a:lnTo>
                    <a:pt x="1322" y="5501"/>
                  </a:lnTo>
                  <a:cubicBezTo>
                    <a:pt x="1382" y="5668"/>
                    <a:pt x="1453" y="5847"/>
                    <a:pt x="1525" y="6013"/>
                  </a:cubicBezTo>
                  <a:lnTo>
                    <a:pt x="1037" y="6740"/>
                  </a:lnTo>
                  <a:cubicBezTo>
                    <a:pt x="894" y="6966"/>
                    <a:pt x="918" y="7287"/>
                    <a:pt x="1108" y="7478"/>
                  </a:cubicBezTo>
                  <a:lnTo>
                    <a:pt x="1489" y="7847"/>
                  </a:lnTo>
                  <a:cubicBezTo>
                    <a:pt x="1599" y="7957"/>
                    <a:pt x="1745" y="8015"/>
                    <a:pt x="1894" y="8015"/>
                  </a:cubicBezTo>
                  <a:cubicBezTo>
                    <a:pt x="2003" y="8015"/>
                    <a:pt x="2115" y="7984"/>
                    <a:pt x="2215" y="7918"/>
                  </a:cubicBezTo>
                  <a:lnTo>
                    <a:pt x="2942" y="7430"/>
                  </a:lnTo>
                  <a:cubicBezTo>
                    <a:pt x="3108" y="7513"/>
                    <a:pt x="3287" y="7597"/>
                    <a:pt x="3466" y="7633"/>
                  </a:cubicBezTo>
                  <a:lnTo>
                    <a:pt x="3644" y="8502"/>
                  </a:lnTo>
                  <a:cubicBezTo>
                    <a:pt x="3704" y="8764"/>
                    <a:pt x="3930" y="8966"/>
                    <a:pt x="4204" y="8966"/>
                  </a:cubicBezTo>
                  <a:lnTo>
                    <a:pt x="4740" y="8966"/>
                  </a:lnTo>
                  <a:cubicBezTo>
                    <a:pt x="5013" y="8966"/>
                    <a:pt x="5251" y="8764"/>
                    <a:pt x="5311" y="8502"/>
                  </a:cubicBezTo>
                  <a:lnTo>
                    <a:pt x="5490" y="7633"/>
                  </a:lnTo>
                  <a:cubicBezTo>
                    <a:pt x="5621" y="7597"/>
                    <a:pt x="5775" y="7537"/>
                    <a:pt x="5906" y="7478"/>
                  </a:cubicBezTo>
                  <a:cubicBezTo>
                    <a:pt x="6002" y="7442"/>
                    <a:pt x="6037" y="7323"/>
                    <a:pt x="6002" y="7240"/>
                  </a:cubicBezTo>
                  <a:cubicBezTo>
                    <a:pt x="5966" y="7169"/>
                    <a:pt x="5898" y="7131"/>
                    <a:pt x="5831" y="7131"/>
                  </a:cubicBezTo>
                  <a:cubicBezTo>
                    <a:pt x="5808" y="7131"/>
                    <a:pt x="5785" y="7135"/>
                    <a:pt x="5763" y="7144"/>
                  </a:cubicBezTo>
                  <a:cubicBezTo>
                    <a:pt x="5609" y="7228"/>
                    <a:pt x="5466" y="7287"/>
                    <a:pt x="5299" y="7323"/>
                  </a:cubicBezTo>
                  <a:cubicBezTo>
                    <a:pt x="5240" y="7347"/>
                    <a:pt x="5180" y="7406"/>
                    <a:pt x="5168" y="7454"/>
                  </a:cubicBezTo>
                  <a:lnTo>
                    <a:pt x="4966" y="8430"/>
                  </a:lnTo>
                  <a:cubicBezTo>
                    <a:pt x="4954" y="8514"/>
                    <a:pt x="4870" y="8597"/>
                    <a:pt x="4763" y="8597"/>
                  </a:cubicBezTo>
                  <a:lnTo>
                    <a:pt x="4228" y="8597"/>
                  </a:lnTo>
                  <a:cubicBezTo>
                    <a:pt x="4120" y="8597"/>
                    <a:pt x="4049" y="8514"/>
                    <a:pt x="4013" y="8430"/>
                  </a:cubicBezTo>
                  <a:lnTo>
                    <a:pt x="3823" y="7454"/>
                  </a:lnTo>
                  <a:cubicBezTo>
                    <a:pt x="3811" y="7383"/>
                    <a:pt x="3763" y="7335"/>
                    <a:pt x="3692" y="7323"/>
                  </a:cubicBezTo>
                  <a:cubicBezTo>
                    <a:pt x="3466" y="7263"/>
                    <a:pt x="3239" y="7180"/>
                    <a:pt x="3049" y="7061"/>
                  </a:cubicBezTo>
                  <a:cubicBezTo>
                    <a:pt x="3019" y="7043"/>
                    <a:pt x="2986" y="7034"/>
                    <a:pt x="2954" y="7034"/>
                  </a:cubicBezTo>
                  <a:cubicBezTo>
                    <a:pt x="2921" y="7034"/>
                    <a:pt x="2888" y="7043"/>
                    <a:pt x="2858" y="7061"/>
                  </a:cubicBezTo>
                  <a:lnTo>
                    <a:pt x="2037" y="7609"/>
                  </a:lnTo>
                  <a:cubicBezTo>
                    <a:pt x="2006" y="7634"/>
                    <a:pt x="1966" y="7647"/>
                    <a:pt x="1926" y="7647"/>
                  </a:cubicBezTo>
                  <a:cubicBezTo>
                    <a:pt x="1874" y="7647"/>
                    <a:pt x="1821" y="7625"/>
                    <a:pt x="1787" y="7585"/>
                  </a:cubicBezTo>
                  <a:lnTo>
                    <a:pt x="1418" y="7204"/>
                  </a:lnTo>
                  <a:cubicBezTo>
                    <a:pt x="1334" y="7132"/>
                    <a:pt x="1334" y="7025"/>
                    <a:pt x="1382" y="6954"/>
                  </a:cubicBezTo>
                  <a:lnTo>
                    <a:pt x="1930" y="6132"/>
                  </a:lnTo>
                  <a:cubicBezTo>
                    <a:pt x="1977" y="6073"/>
                    <a:pt x="1977" y="6001"/>
                    <a:pt x="1930" y="5942"/>
                  </a:cubicBezTo>
                  <a:cubicBezTo>
                    <a:pt x="1811" y="5739"/>
                    <a:pt x="1727" y="5525"/>
                    <a:pt x="1668" y="5299"/>
                  </a:cubicBezTo>
                  <a:cubicBezTo>
                    <a:pt x="1656" y="5239"/>
                    <a:pt x="1596" y="5180"/>
                    <a:pt x="1537" y="5168"/>
                  </a:cubicBezTo>
                  <a:lnTo>
                    <a:pt x="560" y="4977"/>
                  </a:lnTo>
                  <a:cubicBezTo>
                    <a:pt x="477" y="4954"/>
                    <a:pt x="406" y="4870"/>
                    <a:pt x="406" y="4763"/>
                  </a:cubicBezTo>
                  <a:lnTo>
                    <a:pt x="406" y="4227"/>
                  </a:lnTo>
                  <a:cubicBezTo>
                    <a:pt x="406" y="4132"/>
                    <a:pt x="477" y="4049"/>
                    <a:pt x="560" y="4025"/>
                  </a:cubicBezTo>
                  <a:lnTo>
                    <a:pt x="1537" y="3834"/>
                  </a:lnTo>
                  <a:cubicBezTo>
                    <a:pt x="1608" y="3811"/>
                    <a:pt x="1656" y="3775"/>
                    <a:pt x="1668" y="3692"/>
                  </a:cubicBezTo>
                  <a:cubicBezTo>
                    <a:pt x="1727" y="3477"/>
                    <a:pt x="1811" y="3251"/>
                    <a:pt x="1930" y="3061"/>
                  </a:cubicBezTo>
                  <a:cubicBezTo>
                    <a:pt x="1965" y="3001"/>
                    <a:pt x="1965" y="2918"/>
                    <a:pt x="1930" y="2858"/>
                  </a:cubicBezTo>
                  <a:lnTo>
                    <a:pt x="1382" y="2049"/>
                  </a:lnTo>
                  <a:cubicBezTo>
                    <a:pt x="1322" y="1965"/>
                    <a:pt x="1334" y="1846"/>
                    <a:pt x="1418" y="1787"/>
                  </a:cubicBezTo>
                  <a:lnTo>
                    <a:pt x="1787" y="1417"/>
                  </a:lnTo>
                  <a:cubicBezTo>
                    <a:pt x="1826" y="1378"/>
                    <a:pt x="1876" y="1360"/>
                    <a:pt x="1925" y="1360"/>
                  </a:cubicBezTo>
                  <a:cubicBezTo>
                    <a:pt x="1965" y="1360"/>
                    <a:pt x="2005" y="1372"/>
                    <a:pt x="2037" y="1394"/>
                  </a:cubicBezTo>
                  <a:lnTo>
                    <a:pt x="2858" y="1941"/>
                  </a:lnTo>
                  <a:cubicBezTo>
                    <a:pt x="2888" y="1965"/>
                    <a:pt x="2921" y="1977"/>
                    <a:pt x="2954" y="1977"/>
                  </a:cubicBezTo>
                  <a:cubicBezTo>
                    <a:pt x="2986" y="1977"/>
                    <a:pt x="3019" y="1965"/>
                    <a:pt x="3049" y="1941"/>
                  </a:cubicBezTo>
                  <a:cubicBezTo>
                    <a:pt x="3263" y="1822"/>
                    <a:pt x="3466" y="1727"/>
                    <a:pt x="3692" y="1668"/>
                  </a:cubicBezTo>
                  <a:cubicBezTo>
                    <a:pt x="3751" y="1656"/>
                    <a:pt x="3811" y="1596"/>
                    <a:pt x="3823" y="1537"/>
                  </a:cubicBezTo>
                  <a:lnTo>
                    <a:pt x="4013" y="572"/>
                  </a:lnTo>
                  <a:cubicBezTo>
                    <a:pt x="4037" y="477"/>
                    <a:pt x="4120" y="405"/>
                    <a:pt x="4228" y="405"/>
                  </a:cubicBezTo>
                  <a:lnTo>
                    <a:pt x="4763" y="405"/>
                  </a:lnTo>
                  <a:cubicBezTo>
                    <a:pt x="4870" y="405"/>
                    <a:pt x="4942" y="477"/>
                    <a:pt x="4966" y="572"/>
                  </a:cubicBezTo>
                  <a:lnTo>
                    <a:pt x="5168" y="1537"/>
                  </a:lnTo>
                  <a:cubicBezTo>
                    <a:pt x="5180" y="1608"/>
                    <a:pt x="5216" y="1656"/>
                    <a:pt x="5299" y="1668"/>
                  </a:cubicBezTo>
                  <a:cubicBezTo>
                    <a:pt x="5513" y="1727"/>
                    <a:pt x="5740" y="1822"/>
                    <a:pt x="5930" y="1941"/>
                  </a:cubicBezTo>
                  <a:cubicBezTo>
                    <a:pt x="5960" y="1953"/>
                    <a:pt x="5996" y="1959"/>
                    <a:pt x="6031" y="1959"/>
                  </a:cubicBezTo>
                  <a:cubicBezTo>
                    <a:pt x="6067" y="1959"/>
                    <a:pt x="6103" y="1953"/>
                    <a:pt x="6133" y="1941"/>
                  </a:cubicBezTo>
                  <a:lnTo>
                    <a:pt x="6942" y="1394"/>
                  </a:lnTo>
                  <a:cubicBezTo>
                    <a:pt x="6978" y="1368"/>
                    <a:pt x="7021" y="1356"/>
                    <a:pt x="7063" y="1356"/>
                  </a:cubicBezTo>
                  <a:cubicBezTo>
                    <a:pt x="7117" y="1356"/>
                    <a:pt x="7170" y="1377"/>
                    <a:pt x="7204" y="1417"/>
                  </a:cubicBezTo>
                  <a:lnTo>
                    <a:pt x="7573" y="1787"/>
                  </a:lnTo>
                  <a:cubicBezTo>
                    <a:pt x="7645" y="1870"/>
                    <a:pt x="7645" y="1965"/>
                    <a:pt x="7597" y="2049"/>
                  </a:cubicBezTo>
                  <a:lnTo>
                    <a:pt x="7049" y="2858"/>
                  </a:lnTo>
                  <a:cubicBezTo>
                    <a:pt x="7002" y="2918"/>
                    <a:pt x="7002" y="2989"/>
                    <a:pt x="7049" y="3061"/>
                  </a:cubicBezTo>
                  <a:cubicBezTo>
                    <a:pt x="7168" y="3263"/>
                    <a:pt x="7264" y="3477"/>
                    <a:pt x="7323" y="3692"/>
                  </a:cubicBezTo>
                  <a:cubicBezTo>
                    <a:pt x="7335" y="3751"/>
                    <a:pt x="7395" y="3811"/>
                    <a:pt x="7454" y="3834"/>
                  </a:cubicBezTo>
                  <a:lnTo>
                    <a:pt x="8419" y="4025"/>
                  </a:lnTo>
                  <a:cubicBezTo>
                    <a:pt x="8514" y="4037"/>
                    <a:pt x="8585" y="4132"/>
                    <a:pt x="8585" y="4227"/>
                  </a:cubicBezTo>
                  <a:lnTo>
                    <a:pt x="8585" y="4763"/>
                  </a:lnTo>
                  <a:cubicBezTo>
                    <a:pt x="8585" y="4870"/>
                    <a:pt x="8514" y="4942"/>
                    <a:pt x="8419" y="4977"/>
                  </a:cubicBezTo>
                  <a:lnTo>
                    <a:pt x="7454" y="5168"/>
                  </a:lnTo>
                  <a:cubicBezTo>
                    <a:pt x="7383" y="5180"/>
                    <a:pt x="7335" y="5227"/>
                    <a:pt x="7323" y="5299"/>
                  </a:cubicBezTo>
                  <a:cubicBezTo>
                    <a:pt x="7276" y="5466"/>
                    <a:pt x="7216" y="5632"/>
                    <a:pt x="7145" y="5775"/>
                  </a:cubicBezTo>
                  <a:cubicBezTo>
                    <a:pt x="7097" y="5870"/>
                    <a:pt x="7145" y="5966"/>
                    <a:pt x="7228" y="6013"/>
                  </a:cubicBezTo>
                  <a:cubicBezTo>
                    <a:pt x="7254" y="6026"/>
                    <a:pt x="7280" y="6032"/>
                    <a:pt x="7305" y="6032"/>
                  </a:cubicBezTo>
                  <a:cubicBezTo>
                    <a:pt x="7372" y="6032"/>
                    <a:pt x="7431" y="5991"/>
                    <a:pt x="7466" y="5930"/>
                  </a:cubicBezTo>
                  <a:cubicBezTo>
                    <a:pt x="7526" y="5799"/>
                    <a:pt x="7585" y="5644"/>
                    <a:pt x="7633" y="5501"/>
                  </a:cubicBezTo>
                  <a:lnTo>
                    <a:pt x="8490" y="5323"/>
                  </a:lnTo>
                  <a:cubicBezTo>
                    <a:pt x="8764" y="5263"/>
                    <a:pt x="8954" y="5037"/>
                    <a:pt x="8954" y="4751"/>
                  </a:cubicBezTo>
                  <a:lnTo>
                    <a:pt x="8954" y="4215"/>
                  </a:lnTo>
                  <a:cubicBezTo>
                    <a:pt x="8954" y="3942"/>
                    <a:pt x="8764" y="3715"/>
                    <a:pt x="8490" y="3644"/>
                  </a:cubicBezTo>
                  <a:lnTo>
                    <a:pt x="7633" y="3465"/>
                  </a:lnTo>
                  <a:cubicBezTo>
                    <a:pt x="7573" y="3287"/>
                    <a:pt x="7502" y="3120"/>
                    <a:pt x="7418" y="2953"/>
                  </a:cubicBezTo>
                  <a:lnTo>
                    <a:pt x="7918" y="2227"/>
                  </a:lnTo>
                  <a:cubicBezTo>
                    <a:pt x="8061" y="2001"/>
                    <a:pt x="8038" y="1679"/>
                    <a:pt x="7835" y="1489"/>
                  </a:cubicBezTo>
                  <a:lnTo>
                    <a:pt x="7466" y="1120"/>
                  </a:lnTo>
                  <a:cubicBezTo>
                    <a:pt x="7356" y="1010"/>
                    <a:pt x="7211" y="952"/>
                    <a:pt x="7061" y="952"/>
                  </a:cubicBezTo>
                  <a:cubicBezTo>
                    <a:pt x="6952" y="952"/>
                    <a:pt x="6840" y="983"/>
                    <a:pt x="6740" y="1048"/>
                  </a:cubicBezTo>
                  <a:lnTo>
                    <a:pt x="6013" y="1537"/>
                  </a:lnTo>
                  <a:cubicBezTo>
                    <a:pt x="5847" y="1453"/>
                    <a:pt x="5668" y="1370"/>
                    <a:pt x="5490" y="1334"/>
                  </a:cubicBezTo>
                  <a:lnTo>
                    <a:pt x="5311" y="465"/>
                  </a:lnTo>
                  <a:cubicBezTo>
                    <a:pt x="5251" y="203"/>
                    <a:pt x="5025" y="1"/>
                    <a:pt x="474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83500" tIns="183500" rIns="183500" bIns="1835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10"/>
                <a:buFont typeface="Arial"/>
                <a:buNone/>
              </a:pPr>
              <a:endParaRPr sz="280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" name="Google Shape;331;p11"/>
            <p:cNvSpPr/>
            <p:nvPr/>
          </p:nvSpPr>
          <p:spPr>
            <a:xfrm>
              <a:off x="2592191" y="2821673"/>
              <a:ext cx="113461" cy="98345"/>
            </a:xfrm>
            <a:custGeom>
              <a:avLst/>
              <a:gdLst/>
              <a:ahLst/>
              <a:cxnLst/>
              <a:rect l="l" t="t" r="r" b="b"/>
              <a:pathLst>
                <a:path w="3573" h="3097" extrusionOk="0">
                  <a:moveTo>
                    <a:pt x="1524" y="0"/>
                  </a:moveTo>
                  <a:cubicBezTo>
                    <a:pt x="989" y="0"/>
                    <a:pt x="465" y="215"/>
                    <a:pt x="72" y="584"/>
                  </a:cubicBezTo>
                  <a:cubicBezTo>
                    <a:pt x="0" y="655"/>
                    <a:pt x="0" y="774"/>
                    <a:pt x="72" y="834"/>
                  </a:cubicBezTo>
                  <a:cubicBezTo>
                    <a:pt x="113" y="876"/>
                    <a:pt x="164" y="896"/>
                    <a:pt x="212" y="896"/>
                  </a:cubicBezTo>
                  <a:cubicBezTo>
                    <a:pt x="259" y="896"/>
                    <a:pt x="304" y="876"/>
                    <a:pt x="334" y="834"/>
                  </a:cubicBezTo>
                  <a:cubicBezTo>
                    <a:pt x="643" y="524"/>
                    <a:pt x="1072" y="358"/>
                    <a:pt x="1500" y="358"/>
                  </a:cubicBezTo>
                  <a:cubicBezTo>
                    <a:pt x="2441" y="358"/>
                    <a:pt x="3203" y="1120"/>
                    <a:pt x="3203" y="2060"/>
                  </a:cubicBezTo>
                  <a:cubicBezTo>
                    <a:pt x="3203" y="2322"/>
                    <a:pt x="3144" y="2596"/>
                    <a:pt x="3024" y="2834"/>
                  </a:cubicBezTo>
                  <a:cubicBezTo>
                    <a:pt x="2965" y="2941"/>
                    <a:pt x="3013" y="3037"/>
                    <a:pt x="3096" y="3084"/>
                  </a:cubicBezTo>
                  <a:cubicBezTo>
                    <a:pt x="3132" y="3096"/>
                    <a:pt x="3155" y="3096"/>
                    <a:pt x="3191" y="3096"/>
                  </a:cubicBezTo>
                  <a:cubicBezTo>
                    <a:pt x="3251" y="3096"/>
                    <a:pt x="3322" y="3072"/>
                    <a:pt x="3346" y="3001"/>
                  </a:cubicBezTo>
                  <a:cubicBezTo>
                    <a:pt x="3501" y="2715"/>
                    <a:pt x="3572" y="2382"/>
                    <a:pt x="3572" y="2060"/>
                  </a:cubicBezTo>
                  <a:cubicBezTo>
                    <a:pt x="3572" y="929"/>
                    <a:pt x="2655" y="0"/>
                    <a:pt x="152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83500" tIns="183500" rIns="183500" bIns="1835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10"/>
                <a:buFont typeface="Arial"/>
                <a:buNone/>
              </a:pPr>
              <a:endParaRPr sz="280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2;p11"/>
            <p:cNvSpPr/>
            <p:nvPr/>
          </p:nvSpPr>
          <p:spPr>
            <a:xfrm>
              <a:off x="2574408" y="2862129"/>
              <a:ext cx="106665" cy="90756"/>
            </a:xfrm>
            <a:custGeom>
              <a:avLst/>
              <a:gdLst/>
              <a:ahLst/>
              <a:cxnLst/>
              <a:rect l="l" t="t" r="r" b="b"/>
              <a:pathLst>
                <a:path w="3359" h="2858" extrusionOk="0">
                  <a:moveTo>
                    <a:pt x="294" y="1"/>
                  </a:moveTo>
                  <a:cubicBezTo>
                    <a:pt x="218" y="1"/>
                    <a:pt x="145" y="48"/>
                    <a:pt x="108" y="131"/>
                  </a:cubicBezTo>
                  <a:cubicBezTo>
                    <a:pt x="36" y="334"/>
                    <a:pt x="1" y="572"/>
                    <a:pt x="1" y="798"/>
                  </a:cubicBezTo>
                  <a:cubicBezTo>
                    <a:pt x="1" y="1929"/>
                    <a:pt x="917" y="2858"/>
                    <a:pt x="2049" y="2858"/>
                  </a:cubicBezTo>
                  <a:cubicBezTo>
                    <a:pt x="2477" y="2858"/>
                    <a:pt x="2894" y="2715"/>
                    <a:pt x="3251" y="2465"/>
                  </a:cubicBezTo>
                  <a:cubicBezTo>
                    <a:pt x="3346" y="2405"/>
                    <a:pt x="3358" y="2286"/>
                    <a:pt x="3299" y="2215"/>
                  </a:cubicBezTo>
                  <a:cubicBezTo>
                    <a:pt x="3263" y="2158"/>
                    <a:pt x="3206" y="2131"/>
                    <a:pt x="3151" y="2131"/>
                  </a:cubicBezTo>
                  <a:cubicBezTo>
                    <a:pt x="3114" y="2131"/>
                    <a:pt x="3077" y="2143"/>
                    <a:pt x="3049" y="2167"/>
                  </a:cubicBezTo>
                  <a:cubicBezTo>
                    <a:pt x="2763" y="2382"/>
                    <a:pt x="2406" y="2501"/>
                    <a:pt x="2049" y="2501"/>
                  </a:cubicBezTo>
                  <a:cubicBezTo>
                    <a:pt x="1108" y="2501"/>
                    <a:pt x="346" y="1739"/>
                    <a:pt x="346" y="798"/>
                  </a:cubicBezTo>
                  <a:cubicBezTo>
                    <a:pt x="346" y="608"/>
                    <a:pt x="382" y="429"/>
                    <a:pt x="441" y="250"/>
                  </a:cubicBezTo>
                  <a:cubicBezTo>
                    <a:pt x="501" y="143"/>
                    <a:pt x="441" y="36"/>
                    <a:pt x="358" y="12"/>
                  </a:cubicBezTo>
                  <a:cubicBezTo>
                    <a:pt x="337" y="4"/>
                    <a:pt x="315" y="1"/>
                    <a:pt x="29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83500" tIns="183500" rIns="183500" bIns="1835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10"/>
                <a:buFont typeface="Arial"/>
                <a:buNone/>
              </a:pPr>
              <a:endParaRPr sz="280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" name="Google Shape;333;p11"/>
            <p:cNvSpPr/>
            <p:nvPr/>
          </p:nvSpPr>
          <p:spPr>
            <a:xfrm>
              <a:off x="2676881" y="2923385"/>
              <a:ext cx="191324" cy="191324"/>
            </a:xfrm>
            <a:custGeom>
              <a:avLst/>
              <a:gdLst/>
              <a:ahLst/>
              <a:cxnLst/>
              <a:rect l="l" t="t" r="r" b="b"/>
              <a:pathLst>
                <a:path w="6025" h="6025" extrusionOk="0">
                  <a:moveTo>
                    <a:pt x="2810" y="0"/>
                  </a:moveTo>
                  <a:cubicBezTo>
                    <a:pt x="2608" y="0"/>
                    <a:pt x="2429" y="155"/>
                    <a:pt x="2382" y="357"/>
                  </a:cubicBezTo>
                  <a:lnTo>
                    <a:pt x="2274" y="893"/>
                  </a:lnTo>
                  <a:cubicBezTo>
                    <a:pt x="2191" y="929"/>
                    <a:pt x="2084" y="965"/>
                    <a:pt x="1989" y="1012"/>
                  </a:cubicBezTo>
                  <a:lnTo>
                    <a:pt x="1548" y="715"/>
                  </a:lnTo>
                  <a:cubicBezTo>
                    <a:pt x="1475" y="666"/>
                    <a:pt x="1393" y="643"/>
                    <a:pt x="1313" y="643"/>
                  </a:cubicBezTo>
                  <a:cubicBezTo>
                    <a:pt x="1198" y="643"/>
                    <a:pt x="1085" y="690"/>
                    <a:pt x="1000" y="774"/>
                  </a:cubicBezTo>
                  <a:lnTo>
                    <a:pt x="738" y="1024"/>
                  </a:lnTo>
                  <a:cubicBezTo>
                    <a:pt x="596" y="1179"/>
                    <a:pt x="572" y="1417"/>
                    <a:pt x="679" y="1584"/>
                  </a:cubicBezTo>
                  <a:lnTo>
                    <a:pt x="977" y="2024"/>
                  </a:lnTo>
                  <a:cubicBezTo>
                    <a:pt x="917" y="2143"/>
                    <a:pt x="858" y="2274"/>
                    <a:pt x="834" y="2417"/>
                  </a:cubicBezTo>
                  <a:cubicBezTo>
                    <a:pt x="798" y="2512"/>
                    <a:pt x="858" y="2608"/>
                    <a:pt x="965" y="2631"/>
                  </a:cubicBezTo>
                  <a:cubicBezTo>
                    <a:pt x="986" y="2639"/>
                    <a:pt x="1006" y="2642"/>
                    <a:pt x="1025" y="2642"/>
                  </a:cubicBezTo>
                  <a:cubicBezTo>
                    <a:pt x="1103" y="2642"/>
                    <a:pt x="1162" y="2587"/>
                    <a:pt x="1191" y="2501"/>
                  </a:cubicBezTo>
                  <a:cubicBezTo>
                    <a:pt x="1227" y="2358"/>
                    <a:pt x="1298" y="2215"/>
                    <a:pt x="1346" y="2096"/>
                  </a:cubicBezTo>
                  <a:cubicBezTo>
                    <a:pt x="1381" y="2036"/>
                    <a:pt x="1381" y="1965"/>
                    <a:pt x="1346" y="1905"/>
                  </a:cubicBezTo>
                  <a:lnTo>
                    <a:pt x="1000" y="1369"/>
                  </a:lnTo>
                  <a:cubicBezTo>
                    <a:pt x="977" y="1346"/>
                    <a:pt x="977" y="1310"/>
                    <a:pt x="1012" y="1286"/>
                  </a:cubicBezTo>
                  <a:lnTo>
                    <a:pt x="1262" y="1024"/>
                  </a:lnTo>
                  <a:cubicBezTo>
                    <a:pt x="1283" y="1010"/>
                    <a:pt x="1300" y="1004"/>
                    <a:pt x="1318" y="1004"/>
                  </a:cubicBezTo>
                  <a:cubicBezTo>
                    <a:pt x="1330" y="1004"/>
                    <a:pt x="1343" y="1007"/>
                    <a:pt x="1358" y="1012"/>
                  </a:cubicBezTo>
                  <a:lnTo>
                    <a:pt x="1893" y="1369"/>
                  </a:lnTo>
                  <a:cubicBezTo>
                    <a:pt x="1923" y="1393"/>
                    <a:pt x="1956" y="1405"/>
                    <a:pt x="1989" y="1405"/>
                  </a:cubicBezTo>
                  <a:cubicBezTo>
                    <a:pt x="2021" y="1405"/>
                    <a:pt x="2054" y="1393"/>
                    <a:pt x="2084" y="1369"/>
                  </a:cubicBezTo>
                  <a:cubicBezTo>
                    <a:pt x="2215" y="1298"/>
                    <a:pt x="2346" y="1238"/>
                    <a:pt x="2489" y="1203"/>
                  </a:cubicBezTo>
                  <a:cubicBezTo>
                    <a:pt x="2548" y="1191"/>
                    <a:pt x="2608" y="1131"/>
                    <a:pt x="2620" y="1072"/>
                  </a:cubicBezTo>
                  <a:lnTo>
                    <a:pt x="2751" y="429"/>
                  </a:lnTo>
                  <a:cubicBezTo>
                    <a:pt x="2751" y="405"/>
                    <a:pt x="2786" y="369"/>
                    <a:pt x="2822" y="369"/>
                  </a:cubicBezTo>
                  <a:lnTo>
                    <a:pt x="3167" y="369"/>
                  </a:lnTo>
                  <a:cubicBezTo>
                    <a:pt x="3203" y="369"/>
                    <a:pt x="3227" y="405"/>
                    <a:pt x="3239" y="429"/>
                  </a:cubicBezTo>
                  <a:lnTo>
                    <a:pt x="3382" y="1072"/>
                  </a:lnTo>
                  <a:cubicBezTo>
                    <a:pt x="3394" y="1143"/>
                    <a:pt x="3429" y="1191"/>
                    <a:pt x="3513" y="1203"/>
                  </a:cubicBezTo>
                  <a:cubicBezTo>
                    <a:pt x="3656" y="1250"/>
                    <a:pt x="3786" y="1310"/>
                    <a:pt x="3917" y="1369"/>
                  </a:cubicBezTo>
                  <a:cubicBezTo>
                    <a:pt x="3947" y="1387"/>
                    <a:pt x="3980" y="1396"/>
                    <a:pt x="4013" y="1396"/>
                  </a:cubicBezTo>
                  <a:cubicBezTo>
                    <a:pt x="4045" y="1396"/>
                    <a:pt x="4078" y="1387"/>
                    <a:pt x="4108" y="1369"/>
                  </a:cubicBezTo>
                  <a:lnTo>
                    <a:pt x="4644" y="1012"/>
                  </a:lnTo>
                  <a:cubicBezTo>
                    <a:pt x="4654" y="1007"/>
                    <a:pt x="4665" y="1004"/>
                    <a:pt x="4678" y="1004"/>
                  </a:cubicBezTo>
                  <a:cubicBezTo>
                    <a:pt x="4695" y="1004"/>
                    <a:pt x="4713" y="1010"/>
                    <a:pt x="4727" y="1024"/>
                  </a:cubicBezTo>
                  <a:lnTo>
                    <a:pt x="4989" y="1286"/>
                  </a:lnTo>
                  <a:cubicBezTo>
                    <a:pt x="5013" y="1310"/>
                    <a:pt x="5013" y="1346"/>
                    <a:pt x="5001" y="1369"/>
                  </a:cubicBezTo>
                  <a:lnTo>
                    <a:pt x="4644" y="1905"/>
                  </a:lnTo>
                  <a:cubicBezTo>
                    <a:pt x="4596" y="1965"/>
                    <a:pt x="4596" y="2036"/>
                    <a:pt x="4644" y="2096"/>
                  </a:cubicBezTo>
                  <a:cubicBezTo>
                    <a:pt x="4715" y="2239"/>
                    <a:pt x="4775" y="2370"/>
                    <a:pt x="4810" y="2501"/>
                  </a:cubicBezTo>
                  <a:cubicBezTo>
                    <a:pt x="4822" y="2560"/>
                    <a:pt x="4882" y="2620"/>
                    <a:pt x="4941" y="2631"/>
                  </a:cubicBezTo>
                  <a:lnTo>
                    <a:pt x="5584" y="2774"/>
                  </a:lnTo>
                  <a:cubicBezTo>
                    <a:pt x="5608" y="2774"/>
                    <a:pt x="5644" y="2798"/>
                    <a:pt x="5644" y="2846"/>
                  </a:cubicBezTo>
                  <a:lnTo>
                    <a:pt x="5644" y="3191"/>
                  </a:lnTo>
                  <a:cubicBezTo>
                    <a:pt x="5644" y="3215"/>
                    <a:pt x="5608" y="3251"/>
                    <a:pt x="5584" y="3263"/>
                  </a:cubicBezTo>
                  <a:lnTo>
                    <a:pt x="4941" y="3393"/>
                  </a:lnTo>
                  <a:cubicBezTo>
                    <a:pt x="4870" y="3405"/>
                    <a:pt x="4822" y="3453"/>
                    <a:pt x="4810" y="3524"/>
                  </a:cubicBezTo>
                  <a:cubicBezTo>
                    <a:pt x="4763" y="3679"/>
                    <a:pt x="4703" y="3810"/>
                    <a:pt x="4644" y="3929"/>
                  </a:cubicBezTo>
                  <a:cubicBezTo>
                    <a:pt x="4608" y="3989"/>
                    <a:pt x="4608" y="4060"/>
                    <a:pt x="4644" y="4120"/>
                  </a:cubicBezTo>
                  <a:lnTo>
                    <a:pt x="5001" y="4656"/>
                  </a:lnTo>
                  <a:cubicBezTo>
                    <a:pt x="5013" y="4691"/>
                    <a:pt x="5013" y="4715"/>
                    <a:pt x="4989" y="4751"/>
                  </a:cubicBezTo>
                  <a:lnTo>
                    <a:pt x="4727" y="5001"/>
                  </a:lnTo>
                  <a:cubicBezTo>
                    <a:pt x="4714" y="5020"/>
                    <a:pt x="4697" y="5029"/>
                    <a:pt x="4681" y="5029"/>
                  </a:cubicBezTo>
                  <a:cubicBezTo>
                    <a:pt x="4668" y="5029"/>
                    <a:pt x="4654" y="5023"/>
                    <a:pt x="4644" y="5013"/>
                  </a:cubicBezTo>
                  <a:lnTo>
                    <a:pt x="4108" y="4656"/>
                  </a:lnTo>
                  <a:cubicBezTo>
                    <a:pt x="4078" y="4638"/>
                    <a:pt x="4045" y="4629"/>
                    <a:pt x="4013" y="4629"/>
                  </a:cubicBezTo>
                  <a:cubicBezTo>
                    <a:pt x="3980" y="4629"/>
                    <a:pt x="3947" y="4638"/>
                    <a:pt x="3917" y="4656"/>
                  </a:cubicBezTo>
                  <a:cubicBezTo>
                    <a:pt x="3775" y="4739"/>
                    <a:pt x="3644" y="4798"/>
                    <a:pt x="3513" y="4822"/>
                  </a:cubicBezTo>
                  <a:cubicBezTo>
                    <a:pt x="3453" y="4834"/>
                    <a:pt x="3394" y="4894"/>
                    <a:pt x="3382" y="4953"/>
                  </a:cubicBezTo>
                  <a:lnTo>
                    <a:pt x="3239" y="5596"/>
                  </a:lnTo>
                  <a:cubicBezTo>
                    <a:pt x="3239" y="5632"/>
                    <a:pt x="3215" y="5656"/>
                    <a:pt x="3167" y="5656"/>
                  </a:cubicBezTo>
                  <a:lnTo>
                    <a:pt x="2822" y="5656"/>
                  </a:lnTo>
                  <a:cubicBezTo>
                    <a:pt x="2798" y="5656"/>
                    <a:pt x="2763" y="5632"/>
                    <a:pt x="2751" y="5596"/>
                  </a:cubicBezTo>
                  <a:lnTo>
                    <a:pt x="2620" y="4953"/>
                  </a:lnTo>
                  <a:cubicBezTo>
                    <a:pt x="2608" y="4882"/>
                    <a:pt x="2560" y="4834"/>
                    <a:pt x="2489" y="4822"/>
                  </a:cubicBezTo>
                  <a:cubicBezTo>
                    <a:pt x="2334" y="4775"/>
                    <a:pt x="2203" y="4715"/>
                    <a:pt x="2084" y="4656"/>
                  </a:cubicBezTo>
                  <a:cubicBezTo>
                    <a:pt x="2054" y="4644"/>
                    <a:pt x="2021" y="4638"/>
                    <a:pt x="1989" y="4638"/>
                  </a:cubicBezTo>
                  <a:cubicBezTo>
                    <a:pt x="1956" y="4638"/>
                    <a:pt x="1923" y="4644"/>
                    <a:pt x="1893" y="4656"/>
                  </a:cubicBezTo>
                  <a:lnTo>
                    <a:pt x="1358" y="5013"/>
                  </a:lnTo>
                  <a:cubicBezTo>
                    <a:pt x="1342" y="5023"/>
                    <a:pt x="1328" y="5029"/>
                    <a:pt x="1314" y="5029"/>
                  </a:cubicBezTo>
                  <a:cubicBezTo>
                    <a:pt x="1298" y="5029"/>
                    <a:pt x="1282" y="5020"/>
                    <a:pt x="1262" y="5001"/>
                  </a:cubicBezTo>
                  <a:lnTo>
                    <a:pt x="1012" y="4751"/>
                  </a:lnTo>
                  <a:cubicBezTo>
                    <a:pt x="977" y="4715"/>
                    <a:pt x="977" y="4691"/>
                    <a:pt x="1000" y="4656"/>
                  </a:cubicBezTo>
                  <a:lnTo>
                    <a:pt x="1346" y="4120"/>
                  </a:lnTo>
                  <a:cubicBezTo>
                    <a:pt x="1393" y="4060"/>
                    <a:pt x="1393" y="3989"/>
                    <a:pt x="1346" y="3929"/>
                  </a:cubicBezTo>
                  <a:cubicBezTo>
                    <a:pt x="1274" y="3798"/>
                    <a:pt x="1215" y="3667"/>
                    <a:pt x="1191" y="3524"/>
                  </a:cubicBezTo>
                  <a:cubicBezTo>
                    <a:pt x="1167" y="3465"/>
                    <a:pt x="1108" y="3405"/>
                    <a:pt x="1048" y="3393"/>
                  </a:cubicBezTo>
                  <a:lnTo>
                    <a:pt x="417" y="3263"/>
                  </a:lnTo>
                  <a:cubicBezTo>
                    <a:pt x="381" y="3263"/>
                    <a:pt x="357" y="3227"/>
                    <a:pt x="357" y="3191"/>
                  </a:cubicBezTo>
                  <a:lnTo>
                    <a:pt x="357" y="2846"/>
                  </a:lnTo>
                  <a:cubicBezTo>
                    <a:pt x="357" y="2810"/>
                    <a:pt x="381" y="2786"/>
                    <a:pt x="417" y="2774"/>
                  </a:cubicBezTo>
                  <a:lnTo>
                    <a:pt x="453" y="2751"/>
                  </a:lnTo>
                  <a:cubicBezTo>
                    <a:pt x="560" y="2739"/>
                    <a:pt x="619" y="2631"/>
                    <a:pt x="608" y="2548"/>
                  </a:cubicBezTo>
                  <a:cubicBezTo>
                    <a:pt x="597" y="2450"/>
                    <a:pt x="506" y="2392"/>
                    <a:pt x="427" y="2392"/>
                  </a:cubicBezTo>
                  <a:cubicBezTo>
                    <a:pt x="419" y="2392"/>
                    <a:pt x="412" y="2392"/>
                    <a:pt x="405" y="2393"/>
                  </a:cubicBezTo>
                  <a:lnTo>
                    <a:pt x="357" y="2417"/>
                  </a:lnTo>
                  <a:cubicBezTo>
                    <a:pt x="143" y="2453"/>
                    <a:pt x="0" y="2631"/>
                    <a:pt x="0" y="2846"/>
                  </a:cubicBezTo>
                  <a:lnTo>
                    <a:pt x="0" y="3191"/>
                  </a:lnTo>
                  <a:cubicBezTo>
                    <a:pt x="0" y="3393"/>
                    <a:pt x="143" y="3572"/>
                    <a:pt x="357" y="3620"/>
                  </a:cubicBezTo>
                  <a:lnTo>
                    <a:pt x="893" y="3727"/>
                  </a:lnTo>
                  <a:cubicBezTo>
                    <a:pt x="917" y="3810"/>
                    <a:pt x="965" y="3917"/>
                    <a:pt x="1012" y="4001"/>
                  </a:cubicBezTo>
                  <a:lnTo>
                    <a:pt x="715" y="4453"/>
                  </a:lnTo>
                  <a:cubicBezTo>
                    <a:pt x="596" y="4632"/>
                    <a:pt x="619" y="4858"/>
                    <a:pt x="774" y="5001"/>
                  </a:cubicBezTo>
                  <a:lnTo>
                    <a:pt x="1024" y="5251"/>
                  </a:lnTo>
                  <a:cubicBezTo>
                    <a:pt x="1112" y="5339"/>
                    <a:pt x="1227" y="5381"/>
                    <a:pt x="1338" y="5381"/>
                  </a:cubicBezTo>
                  <a:cubicBezTo>
                    <a:pt x="1423" y="5381"/>
                    <a:pt x="1505" y="5357"/>
                    <a:pt x="1572" y="5310"/>
                  </a:cubicBezTo>
                  <a:lnTo>
                    <a:pt x="2024" y="5013"/>
                  </a:lnTo>
                  <a:cubicBezTo>
                    <a:pt x="2108" y="5060"/>
                    <a:pt x="2203" y="5108"/>
                    <a:pt x="2310" y="5132"/>
                  </a:cubicBezTo>
                  <a:lnTo>
                    <a:pt x="2405" y="5668"/>
                  </a:lnTo>
                  <a:cubicBezTo>
                    <a:pt x="2453" y="5882"/>
                    <a:pt x="2632" y="6025"/>
                    <a:pt x="2846" y="6025"/>
                  </a:cubicBezTo>
                  <a:lnTo>
                    <a:pt x="3179" y="6025"/>
                  </a:lnTo>
                  <a:cubicBezTo>
                    <a:pt x="3394" y="6025"/>
                    <a:pt x="3572" y="5882"/>
                    <a:pt x="3620" y="5668"/>
                  </a:cubicBezTo>
                  <a:lnTo>
                    <a:pt x="3715" y="5132"/>
                  </a:lnTo>
                  <a:cubicBezTo>
                    <a:pt x="3810" y="5108"/>
                    <a:pt x="3917" y="5060"/>
                    <a:pt x="4001" y="5013"/>
                  </a:cubicBezTo>
                  <a:lnTo>
                    <a:pt x="4453" y="5310"/>
                  </a:lnTo>
                  <a:cubicBezTo>
                    <a:pt x="4529" y="5361"/>
                    <a:pt x="4611" y="5386"/>
                    <a:pt x="4692" y="5386"/>
                  </a:cubicBezTo>
                  <a:cubicBezTo>
                    <a:pt x="4803" y="5386"/>
                    <a:pt x="4912" y="5340"/>
                    <a:pt x="5001" y="5251"/>
                  </a:cubicBezTo>
                  <a:lnTo>
                    <a:pt x="5251" y="5001"/>
                  </a:lnTo>
                  <a:cubicBezTo>
                    <a:pt x="5406" y="4858"/>
                    <a:pt x="5418" y="4620"/>
                    <a:pt x="5310" y="4453"/>
                  </a:cubicBezTo>
                  <a:lnTo>
                    <a:pt x="5013" y="4001"/>
                  </a:lnTo>
                  <a:cubicBezTo>
                    <a:pt x="5060" y="3917"/>
                    <a:pt x="5108" y="3822"/>
                    <a:pt x="5132" y="3727"/>
                  </a:cubicBezTo>
                  <a:lnTo>
                    <a:pt x="5668" y="3620"/>
                  </a:lnTo>
                  <a:cubicBezTo>
                    <a:pt x="5882" y="3572"/>
                    <a:pt x="6025" y="3393"/>
                    <a:pt x="6025" y="3191"/>
                  </a:cubicBezTo>
                  <a:lnTo>
                    <a:pt x="6025" y="2846"/>
                  </a:lnTo>
                  <a:cubicBezTo>
                    <a:pt x="6001" y="2631"/>
                    <a:pt x="5846" y="2453"/>
                    <a:pt x="5644" y="2417"/>
                  </a:cubicBezTo>
                  <a:lnTo>
                    <a:pt x="5108" y="2310"/>
                  </a:lnTo>
                  <a:cubicBezTo>
                    <a:pt x="5072" y="2215"/>
                    <a:pt x="5025" y="2120"/>
                    <a:pt x="4989" y="2024"/>
                  </a:cubicBezTo>
                  <a:lnTo>
                    <a:pt x="5287" y="1584"/>
                  </a:lnTo>
                  <a:cubicBezTo>
                    <a:pt x="5406" y="1405"/>
                    <a:pt x="5370" y="1179"/>
                    <a:pt x="5227" y="1024"/>
                  </a:cubicBezTo>
                  <a:lnTo>
                    <a:pt x="4965" y="774"/>
                  </a:lnTo>
                  <a:cubicBezTo>
                    <a:pt x="4882" y="691"/>
                    <a:pt x="4766" y="648"/>
                    <a:pt x="4651" y="648"/>
                  </a:cubicBezTo>
                  <a:cubicBezTo>
                    <a:pt x="4569" y="648"/>
                    <a:pt x="4487" y="670"/>
                    <a:pt x="4418" y="715"/>
                  </a:cubicBezTo>
                  <a:lnTo>
                    <a:pt x="3977" y="1012"/>
                  </a:lnTo>
                  <a:cubicBezTo>
                    <a:pt x="3882" y="965"/>
                    <a:pt x="3786" y="929"/>
                    <a:pt x="3691" y="893"/>
                  </a:cubicBezTo>
                  <a:lnTo>
                    <a:pt x="3584" y="357"/>
                  </a:lnTo>
                  <a:cubicBezTo>
                    <a:pt x="3536" y="155"/>
                    <a:pt x="3358" y="0"/>
                    <a:pt x="315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83500" tIns="183500" rIns="183500" bIns="1835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10"/>
                <a:buFont typeface="Arial"/>
                <a:buNone/>
              </a:pPr>
              <a:endParaRPr sz="280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" name="Google Shape;334;p11"/>
            <p:cNvSpPr/>
            <p:nvPr/>
          </p:nvSpPr>
          <p:spPr>
            <a:xfrm>
              <a:off x="2738867" y="2986895"/>
              <a:ext cx="65066" cy="65066"/>
            </a:xfrm>
            <a:custGeom>
              <a:avLst/>
              <a:gdLst/>
              <a:ahLst/>
              <a:cxnLst/>
              <a:rect l="l" t="t" r="r" b="b"/>
              <a:pathLst>
                <a:path w="2049" h="2049" extrusionOk="0">
                  <a:moveTo>
                    <a:pt x="1025" y="0"/>
                  </a:moveTo>
                  <a:cubicBezTo>
                    <a:pt x="453" y="0"/>
                    <a:pt x="1" y="453"/>
                    <a:pt x="1" y="1024"/>
                  </a:cubicBezTo>
                  <a:cubicBezTo>
                    <a:pt x="1" y="1584"/>
                    <a:pt x="453" y="2048"/>
                    <a:pt x="1025" y="2048"/>
                  </a:cubicBezTo>
                  <a:cubicBezTo>
                    <a:pt x="1251" y="2048"/>
                    <a:pt x="1465" y="1977"/>
                    <a:pt x="1644" y="1846"/>
                  </a:cubicBezTo>
                  <a:cubicBezTo>
                    <a:pt x="1727" y="1786"/>
                    <a:pt x="1739" y="1667"/>
                    <a:pt x="1680" y="1584"/>
                  </a:cubicBezTo>
                  <a:cubicBezTo>
                    <a:pt x="1646" y="1543"/>
                    <a:pt x="1593" y="1522"/>
                    <a:pt x="1540" y="1522"/>
                  </a:cubicBezTo>
                  <a:cubicBezTo>
                    <a:pt x="1500" y="1522"/>
                    <a:pt x="1461" y="1534"/>
                    <a:pt x="1430" y="1560"/>
                  </a:cubicBezTo>
                  <a:cubicBezTo>
                    <a:pt x="1311" y="1644"/>
                    <a:pt x="1168" y="1691"/>
                    <a:pt x="1025" y="1691"/>
                  </a:cubicBezTo>
                  <a:cubicBezTo>
                    <a:pt x="668" y="1691"/>
                    <a:pt x="370" y="1393"/>
                    <a:pt x="370" y="1036"/>
                  </a:cubicBezTo>
                  <a:cubicBezTo>
                    <a:pt x="382" y="655"/>
                    <a:pt x="680" y="370"/>
                    <a:pt x="1037" y="370"/>
                  </a:cubicBezTo>
                  <a:cubicBezTo>
                    <a:pt x="1394" y="370"/>
                    <a:pt x="1692" y="667"/>
                    <a:pt x="1692" y="1024"/>
                  </a:cubicBezTo>
                  <a:cubicBezTo>
                    <a:pt x="1692" y="1132"/>
                    <a:pt x="1775" y="1203"/>
                    <a:pt x="1870" y="1203"/>
                  </a:cubicBezTo>
                  <a:cubicBezTo>
                    <a:pt x="1965" y="1203"/>
                    <a:pt x="2049" y="1108"/>
                    <a:pt x="2049" y="1024"/>
                  </a:cubicBezTo>
                  <a:cubicBezTo>
                    <a:pt x="2049" y="453"/>
                    <a:pt x="1584" y="0"/>
                    <a:pt x="102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83500" tIns="183500" rIns="183500" bIns="1835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10"/>
                <a:buFont typeface="Arial"/>
                <a:buNone/>
              </a:pPr>
              <a:endParaRPr sz="280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" name="Google Shape;335;p11"/>
            <p:cNvSpPr/>
            <p:nvPr/>
          </p:nvSpPr>
          <p:spPr>
            <a:xfrm>
              <a:off x="2604670" y="2851904"/>
              <a:ext cx="70718" cy="71131"/>
            </a:xfrm>
            <a:custGeom>
              <a:avLst/>
              <a:gdLst/>
              <a:ahLst/>
              <a:cxnLst/>
              <a:rect l="l" t="t" r="r" b="b"/>
              <a:pathLst>
                <a:path w="2227" h="2240" extrusionOk="0">
                  <a:moveTo>
                    <a:pt x="1107" y="382"/>
                  </a:moveTo>
                  <a:cubicBezTo>
                    <a:pt x="1512" y="382"/>
                    <a:pt x="1858" y="715"/>
                    <a:pt x="1858" y="1120"/>
                  </a:cubicBezTo>
                  <a:cubicBezTo>
                    <a:pt x="1858" y="1525"/>
                    <a:pt x="1512" y="1870"/>
                    <a:pt x="1107" y="1870"/>
                  </a:cubicBezTo>
                  <a:cubicBezTo>
                    <a:pt x="691" y="1870"/>
                    <a:pt x="369" y="1525"/>
                    <a:pt x="369" y="1120"/>
                  </a:cubicBezTo>
                  <a:cubicBezTo>
                    <a:pt x="369" y="703"/>
                    <a:pt x="703" y="382"/>
                    <a:pt x="1107" y="382"/>
                  </a:cubicBezTo>
                  <a:close/>
                  <a:moveTo>
                    <a:pt x="1107" y="1"/>
                  </a:moveTo>
                  <a:cubicBezTo>
                    <a:pt x="500" y="1"/>
                    <a:pt x="0" y="513"/>
                    <a:pt x="0" y="1120"/>
                  </a:cubicBezTo>
                  <a:cubicBezTo>
                    <a:pt x="0" y="1727"/>
                    <a:pt x="500" y="2239"/>
                    <a:pt x="1107" y="2239"/>
                  </a:cubicBezTo>
                  <a:cubicBezTo>
                    <a:pt x="1727" y="2239"/>
                    <a:pt x="2227" y="1727"/>
                    <a:pt x="2227" y="1120"/>
                  </a:cubicBezTo>
                  <a:cubicBezTo>
                    <a:pt x="2227" y="513"/>
                    <a:pt x="1727" y="1"/>
                    <a:pt x="110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83500" tIns="183500" rIns="183500" bIns="1835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10"/>
                <a:buFont typeface="Arial"/>
                <a:buNone/>
              </a:pPr>
              <a:endParaRPr sz="280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26"/>
          <p:cNvSpPr txBox="1">
            <a:spLocks noGrp="1"/>
          </p:cNvSpPr>
          <p:nvPr>
            <p:ph type="title"/>
          </p:nvPr>
        </p:nvSpPr>
        <p:spPr>
          <a:xfrm>
            <a:off x="1102200" y="3886775"/>
            <a:ext cx="6939600" cy="572700"/>
          </a:xfrm>
          <a:prstGeom prst="rect">
            <a:avLst/>
          </a:prstGeom>
          <a:solidFill>
            <a:schemeClr val="accent3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Results</a:t>
            </a:r>
            <a:endParaRPr/>
          </a:p>
        </p:txBody>
      </p:sp>
      <p:grpSp>
        <p:nvGrpSpPr>
          <p:cNvPr id="341" name="Google Shape;341;p26"/>
          <p:cNvGrpSpPr/>
          <p:nvPr/>
        </p:nvGrpSpPr>
        <p:grpSpPr>
          <a:xfrm>
            <a:off x="643609" y="465688"/>
            <a:ext cx="613849" cy="147600"/>
            <a:chOff x="7896778" y="539500"/>
            <a:chExt cx="613849" cy="147600"/>
          </a:xfrm>
        </p:grpSpPr>
        <p:sp>
          <p:nvSpPr>
            <p:cNvPr id="342" name="Google Shape;342;p26"/>
            <p:cNvSpPr/>
            <p:nvPr/>
          </p:nvSpPr>
          <p:spPr>
            <a:xfrm>
              <a:off x="7896778" y="539500"/>
              <a:ext cx="147600" cy="147600"/>
            </a:xfrm>
            <a:prstGeom prst="diamond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" name="Google Shape;343;p26"/>
            <p:cNvSpPr/>
            <p:nvPr/>
          </p:nvSpPr>
          <p:spPr>
            <a:xfrm>
              <a:off x="8129903" y="539500"/>
              <a:ext cx="147600" cy="147600"/>
            </a:xfrm>
            <a:prstGeom prst="diamond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" name="Google Shape;344;p26"/>
            <p:cNvSpPr/>
            <p:nvPr/>
          </p:nvSpPr>
          <p:spPr>
            <a:xfrm>
              <a:off x="8363027" y="539500"/>
              <a:ext cx="147600" cy="147600"/>
            </a:xfrm>
            <a:prstGeom prst="diamond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3c2d333771b_0_17"/>
          <p:cNvSpPr/>
          <p:nvPr/>
        </p:nvSpPr>
        <p:spPr>
          <a:xfrm>
            <a:off x="5176625" y="952500"/>
            <a:ext cx="3967500" cy="2429700"/>
          </a:xfrm>
          <a:prstGeom prst="rect">
            <a:avLst/>
          </a:prstGeom>
          <a:solidFill>
            <a:srgbClr val="30394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0" name="Google Shape;350;g3c2d333771b_0_17"/>
          <p:cNvSpPr txBox="1">
            <a:spLocks noGrp="1"/>
          </p:cNvSpPr>
          <p:nvPr>
            <p:ph type="title"/>
          </p:nvPr>
        </p:nvSpPr>
        <p:spPr>
          <a:xfrm>
            <a:off x="5170250" y="966850"/>
            <a:ext cx="3687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</a:rPr>
              <a:t>Excess Air Ratio</a:t>
            </a:r>
            <a:endParaRPr>
              <a:solidFill>
                <a:schemeClr val="accent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g3c2d333771b_0_17"/>
          <p:cNvSpPr txBox="1">
            <a:spLocks noGrp="1"/>
          </p:cNvSpPr>
          <p:nvPr>
            <p:ph type="subTitle" idx="1"/>
          </p:nvPr>
        </p:nvSpPr>
        <p:spPr>
          <a:xfrm>
            <a:off x="5208125" y="1778486"/>
            <a:ext cx="3904500" cy="12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chemeClr val="accent6"/>
                </a:solidFill>
              </a:rPr>
              <a:t>Controls flame temperature and flue-gas mass flow</a:t>
            </a:r>
            <a:endParaRPr sz="1200">
              <a:solidFill>
                <a:schemeClr val="accent6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chemeClr val="accent6"/>
                </a:solidFill>
              </a:rPr>
              <a:t>Clear efficiency optimum near nominal setting</a:t>
            </a:r>
            <a:endParaRPr sz="1200">
              <a:solidFill>
                <a:schemeClr val="accent6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chemeClr val="accent6"/>
                </a:solidFill>
              </a:rPr>
              <a:t>Higher excess air increases stack losses and pressure drop</a:t>
            </a:r>
            <a:endParaRPr sz="1200">
              <a:solidFill>
                <a:schemeClr val="accent6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chemeClr val="accent6"/>
                </a:solidFill>
              </a:rPr>
              <a:t>Shifts heat transfer toward downstream stages</a:t>
            </a:r>
            <a:endParaRPr sz="1200">
              <a:solidFill>
                <a:schemeClr val="accent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6"/>
              </a:solidFill>
            </a:endParaRPr>
          </a:p>
        </p:txBody>
      </p:sp>
      <p:pic>
        <p:nvPicPr>
          <p:cNvPr id="352" name="Google Shape;352;g3c2d333771b_0_17" title="performance_excess_air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150" y="635275"/>
            <a:ext cx="4661325" cy="3496024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g3c2d333771b_0_17"/>
          <p:cNvSpPr/>
          <p:nvPr/>
        </p:nvSpPr>
        <p:spPr>
          <a:xfrm>
            <a:off x="235225" y="611575"/>
            <a:ext cx="4657500" cy="3528300"/>
          </a:xfrm>
          <a:prstGeom prst="rect">
            <a:avLst/>
          </a:prstGeom>
          <a:solidFill>
            <a:srgbClr val="000000">
              <a:alpha val="0"/>
            </a:srgbClr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54" name="Google Shape;354;g3c2d333771b_0_17"/>
          <p:cNvCxnSpPr/>
          <p:nvPr/>
        </p:nvCxnSpPr>
        <p:spPr>
          <a:xfrm rot="10800000" flipH="1">
            <a:off x="5274800" y="1539550"/>
            <a:ext cx="3478800" cy="1380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3c2d333771b_0_26"/>
          <p:cNvSpPr/>
          <p:nvPr/>
        </p:nvSpPr>
        <p:spPr>
          <a:xfrm>
            <a:off x="5176625" y="952500"/>
            <a:ext cx="3967500" cy="2429700"/>
          </a:xfrm>
          <a:prstGeom prst="rect">
            <a:avLst/>
          </a:prstGeom>
          <a:solidFill>
            <a:srgbClr val="30394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0" name="Google Shape;360;g3c2d333771b_0_26"/>
          <p:cNvSpPr txBox="1">
            <a:spLocks noGrp="1"/>
          </p:cNvSpPr>
          <p:nvPr>
            <p:ph type="title"/>
          </p:nvPr>
        </p:nvSpPr>
        <p:spPr>
          <a:xfrm>
            <a:off x="5166360" y="969264"/>
            <a:ext cx="3684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</a:rPr>
              <a:t>Firing Rate</a:t>
            </a:r>
            <a:endParaRPr>
              <a:solidFill>
                <a:schemeClr val="accent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6"/>
              </a:solidFill>
            </a:endParaRPr>
          </a:p>
        </p:txBody>
      </p:sp>
      <p:sp>
        <p:nvSpPr>
          <p:cNvPr id="361" name="Google Shape;361;g3c2d333771b_0_26"/>
          <p:cNvSpPr txBox="1">
            <a:spLocks noGrp="1"/>
          </p:cNvSpPr>
          <p:nvPr>
            <p:ph type="subTitle" idx="1"/>
          </p:nvPr>
        </p:nvSpPr>
        <p:spPr>
          <a:xfrm>
            <a:off x="5208125" y="1773988"/>
            <a:ext cx="3904500" cy="120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chemeClr val="accent6"/>
                </a:solidFill>
              </a:rPr>
              <a:t>Primary parameter for load and steam capacity</a:t>
            </a:r>
            <a:endParaRPr sz="1200">
              <a:solidFill>
                <a:schemeClr val="accent6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chemeClr val="accent6"/>
                </a:solidFill>
              </a:rPr>
              <a:t>Steam production scales approximately linearly with fuel input</a:t>
            </a:r>
            <a:endParaRPr sz="1200">
              <a:solidFill>
                <a:schemeClr val="accent6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chemeClr val="accent6"/>
                </a:solidFill>
              </a:rPr>
              <a:t>Efficiency nearly constant over practical load range</a:t>
            </a:r>
            <a:endParaRPr sz="1200">
              <a:solidFill>
                <a:schemeClr val="accent6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chemeClr val="accent6"/>
                </a:solidFill>
              </a:rPr>
              <a:t>Higher firing rate increases gas velocities and pressure losses</a:t>
            </a:r>
            <a:endParaRPr sz="1200">
              <a:solidFill>
                <a:schemeClr val="accent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6"/>
              </a:solidFill>
            </a:endParaRPr>
          </a:p>
        </p:txBody>
      </p:sp>
      <p:pic>
        <p:nvPicPr>
          <p:cNvPr id="362" name="Google Shape;362;g3c2d333771b_0_26" title="performance_fuel_flow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8600" y="630936"/>
            <a:ext cx="4663439" cy="349301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63" name="Google Shape;363;g3c2d333771b_0_26"/>
          <p:cNvCxnSpPr/>
          <p:nvPr/>
        </p:nvCxnSpPr>
        <p:spPr>
          <a:xfrm rot="10800000" flipH="1">
            <a:off x="5274800" y="1539550"/>
            <a:ext cx="3478800" cy="1380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4" name="Google Shape;364;g3c2d333771b_0_26"/>
          <p:cNvSpPr/>
          <p:nvPr/>
        </p:nvSpPr>
        <p:spPr>
          <a:xfrm>
            <a:off x="220875" y="607400"/>
            <a:ext cx="4663500" cy="3492900"/>
          </a:xfrm>
          <a:prstGeom prst="rect">
            <a:avLst/>
          </a:prstGeom>
          <a:solidFill>
            <a:srgbClr val="F2F2F2">
              <a:alpha val="0"/>
            </a:srgbClr>
          </a:solidFill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3c2d333771b_0_32"/>
          <p:cNvSpPr/>
          <p:nvPr/>
        </p:nvSpPr>
        <p:spPr>
          <a:xfrm>
            <a:off x="5176625" y="952500"/>
            <a:ext cx="3967500" cy="2429700"/>
          </a:xfrm>
          <a:prstGeom prst="rect">
            <a:avLst/>
          </a:prstGeom>
          <a:solidFill>
            <a:srgbClr val="30394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0" name="Google Shape;370;g3c2d333771b_0_32"/>
          <p:cNvSpPr txBox="1">
            <a:spLocks noGrp="1"/>
          </p:cNvSpPr>
          <p:nvPr>
            <p:ph type="subTitle" idx="1"/>
          </p:nvPr>
        </p:nvSpPr>
        <p:spPr>
          <a:xfrm>
            <a:off x="5208135" y="1709985"/>
            <a:ext cx="3904500" cy="120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chemeClr val="lt1"/>
                </a:solidFill>
              </a:rPr>
              <a:t>Sets saturation temperature and latent heat of evaporation</a:t>
            </a:r>
            <a:endParaRPr sz="1200">
              <a:solidFill>
                <a:schemeClr val="lt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chemeClr val="lt1"/>
                </a:solidFill>
              </a:rPr>
              <a:t>Higher pressure reduces gas–water temperature driving force</a:t>
            </a:r>
            <a:endParaRPr sz="1200">
              <a:solidFill>
                <a:schemeClr val="lt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chemeClr val="lt1"/>
                </a:solidFill>
              </a:rPr>
              <a:t>Mainly affects steam quantity rather than efficiency</a:t>
            </a:r>
            <a:endParaRPr sz="1200">
              <a:solidFill>
                <a:schemeClr val="lt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chemeClr val="lt1"/>
                </a:solidFill>
              </a:rPr>
              <a:t>Leads to higher stack temperatures at elevated pressure</a:t>
            </a:r>
            <a:endParaRPr sz="12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" name="Google Shape;371;g3c2d333771b_0_32"/>
          <p:cNvSpPr txBox="1">
            <a:spLocks noGrp="1"/>
          </p:cNvSpPr>
          <p:nvPr>
            <p:ph type="title"/>
          </p:nvPr>
        </p:nvSpPr>
        <p:spPr>
          <a:xfrm>
            <a:off x="5166360" y="969264"/>
            <a:ext cx="3684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Drum Pressure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72" name="Google Shape;372;g3c2d333771b_0_32" title="performance_drum_pressur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8600" y="630936"/>
            <a:ext cx="4663439" cy="3493010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g3c2d333771b_0_32"/>
          <p:cNvSpPr/>
          <p:nvPr/>
        </p:nvSpPr>
        <p:spPr>
          <a:xfrm>
            <a:off x="248475" y="635000"/>
            <a:ext cx="4663500" cy="3492900"/>
          </a:xfrm>
          <a:prstGeom prst="rect">
            <a:avLst/>
          </a:prstGeom>
          <a:solidFill>
            <a:srgbClr val="000000">
              <a:alpha val="0"/>
            </a:srgbClr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74" name="Google Shape;374;g3c2d333771b_0_32"/>
          <p:cNvCxnSpPr/>
          <p:nvPr/>
        </p:nvCxnSpPr>
        <p:spPr>
          <a:xfrm rot="10800000" flipH="1">
            <a:off x="5274800" y="1539550"/>
            <a:ext cx="3478800" cy="1380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"/>
          <p:cNvSpPr/>
          <p:nvPr/>
        </p:nvSpPr>
        <p:spPr>
          <a:xfrm>
            <a:off x="537300" y="1155850"/>
            <a:ext cx="8069100" cy="3123300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157163" dist="114300" dir="4560000" algn="bl" rotWithShape="0">
              <a:srgbClr val="000000">
                <a:alpha val="12941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b="1">
                <a:latin typeface="Roboto"/>
                <a:ea typeface="Roboto"/>
                <a:cs typeface="Roboto"/>
                <a:sym typeface="Roboto"/>
              </a:rPr>
              <a:t>Problem </a:t>
            </a:r>
            <a:r>
              <a:rPr lang="en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Statement</a:t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5" name="Google Shape;145;p3"/>
          <p:cNvSpPr txBox="1">
            <a:spLocks noGrp="1"/>
          </p:cNvSpPr>
          <p:nvPr>
            <p:ph type="subTitle" idx="1"/>
          </p:nvPr>
        </p:nvSpPr>
        <p:spPr>
          <a:xfrm>
            <a:off x="720025" y="1902700"/>
            <a:ext cx="3222000" cy="16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Fire-tube boiler performance is usually evaluated with lumped, empirical methods that do not show where heat is transferred or lost inside the boiler, limiting targeted efficiency improvements.</a:t>
            </a:r>
            <a:endParaRPr/>
          </a:p>
        </p:txBody>
      </p:sp>
      <p:sp>
        <p:nvSpPr>
          <p:cNvPr id="146" name="Google Shape;146;p3"/>
          <p:cNvSpPr txBox="1">
            <a:spLocks noGrp="1"/>
          </p:cNvSpPr>
          <p:nvPr>
            <p:ph type="subTitle" idx="4"/>
          </p:nvPr>
        </p:nvSpPr>
        <p:spPr>
          <a:xfrm>
            <a:off x="4733200" y="1906750"/>
            <a:ext cx="3690900" cy="16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To develop a model of a three-pass fire-tube boiler that couples combustion, heat transfer, and hydraulics to predict efficiency, steam production, and pressure losses.</a:t>
            </a:r>
            <a:endParaRPr/>
          </a:p>
        </p:txBody>
      </p:sp>
      <p:sp>
        <p:nvSpPr>
          <p:cNvPr id="147" name="Google Shape;147;p3"/>
          <p:cNvSpPr txBox="1">
            <a:spLocks noGrp="1"/>
          </p:cNvSpPr>
          <p:nvPr>
            <p:ph type="subTitle" idx="5"/>
          </p:nvPr>
        </p:nvSpPr>
        <p:spPr>
          <a:xfrm>
            <a:off x="720025" y="1280413"/>
            <a:ext cx="2410800" cy="5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Problem</a:t>
            </a:r>
            <a:endParaRPr/>
          </a:p>
        </p:txBody>
      </p:sp>
      <p:sp>
        <p:nvSpPr>
          <p:cNvPr id="148" name="Google Shape;148;p3"/>
          <p:cNvSpPr txBox="1">
            <a:spLocks noGrp="1"/>
          </p:cNvSpPr>
          <p:nvPr>
            <p:ph type="subTitle" idx="7"/>
          </p:nvPr>
        </p:nvSpPr>
        <p:spPr>
          <a:xfrm>
            <a:off x="4733188" y="1281763"/>
            <a:ext cx="24108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Goal</a:t>
            </a:r>
            <a:endParaRPr/>
          </a:p>
        </p:txBody>
      </p:sp>
      <p:cxnSp>
        <p:nvCxnSpPr>
          <p:cNvPr id="149" name="Google Shape;149;p3"/>
          <p:cNvCxnSpPr/>
          <p:nvPr/>
        </p:nvCxnSpPr>
        <p:spPr>
          <a:xfrm>
            <a:off x="720025" y="1761000"/>
            <a:ext cx="7704000" cy="0"/>
          </a:xfrm>
          <a:prstGeom prst="straightConnector1">
            <a:avLst/>
          </a:prstGeom>
          <a:noFill/>
          <a:ln w="28575" cap="flat" cmpd="sng">
            <a:solidFill>
              <a:srgbClr val="30394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3c2d333771b_0_38"/>
          <p:cNvSpPr/>
          <p:nvPr/>
        </p:nvSpPr>
        <p:spPr>
          <a:xfrm>
            <a:off x="5176625" y="952500"/>
            <a:ext cx="3967500" cy="2429700"/>
          </a:xfrm>
          <a:prstGeom prst="rect">
            <a:avLst/>
          </a:prstGeom>
          <a:solidFill>
            <a:srgbClr val="30394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0" name="Google Shape;380;g3c2d333771b_0_38"/>
          <p:cNvSpPr txBox="1">
            <a:spLocks noGrp="1"/>
          </p:cNvSpPr>
          <p:nvPr>
            <p:ph type="title"/>
          </p:nvPr>
        </p:nvSpPr>
        <p:spPr>
          <a:xfrm>
            <a:off x="5163075" y="969264"/>
            <a:ext cx="3684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Fouling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81" name="Google Shape;381;g3c2d333771b_0_38" title="performance_fouling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8600" y="630936"/>
            <a:ext cx="4663439" cy="3493010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g3c2d333771b_0_38"/>
          <p:cNvSpPr txBox="1">
            <a:spLocks noGrp="1"/>
          </p:cNvSpPr>
          <p:nvPr>
            <p:ph type="subTitle" idx="1"/>
          </p:nvPr>
        </p:nvSpPr>
        <p:spPr>
          <a:xfrm>
            <a:off x="5208125" y="1683160"/>
            <a:ext cx="3904500" cy="120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chemeClr val="lt1"/>
                </a:solidFill>
              </a:rPr>
              <a:t>Increases thermal resistance on heat-transfer surfaces</a:t>
            </a:r>
            <a:endParaRPr sz="1200">
              <a:solidFill>
                <a:schemeClr val="lt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chemeClr val="lt1"/>
                </a:solidFill>
              </a:rPr>
              <a:t>Reduces effectiveness of downstream convective sections first</a:t>
            </a:r>
            <a:endParaRPr sz="1200">
              <a:solidFill>
                <a:schemeClr val="lt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chemeClr val="lt1"/>
                </a:solidFill>
              </a:rPr>
              <a:t>Causes higher stack temperatures and lower efficiency</a:t>
            </a:r>
            <a:endParaRPr sz="1200">
              <a:solidFill>
                <a:schemeClr val="lt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chemeClr val="lt1"/>
                </a:solidFill>
              </a:rPr>
              <a:t>Emphasizes importance of cleaning and maintenance</a:t>
            </a:r>
            <a:endParaRPr sz="12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" name="Google Shape;383;g3c2d333771b_0_38"/>
          <p:cNvSpPr/>
          <p:nvPr/>
        </p:nvSpPr>
        <p:spPr>
          <a:xfrm>
            <a:off x="220875" y="635000"/>
            <a:ext cx="4652100" cy="3506400"/>
          </a:xfrm>
          <a:prstGeom prst="rect">
            <a:avLst/>
          </a:prstGeom>
          <a:solidFill>
            <a:srgbClr val="000000">
              <a:alpha val="0"/>
            </a:srgbClr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84" name="Google Shape;384;g3c2d333771b_0_38"/>
          <p:cNvCxnSpPr/>
          <p:nvPr/>
        </p:nvCxnSpPr>
        <p:spPr>
          <a:xfrm rot="10800000" flipH="1">
            <a:off x="5274800" y="1539550"/>
            <a:ext cx="3478800" cy="1380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3c2d333771b_0_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Performance Results for All Parameter Groups</a:t>
            </a:r>
            <a:endParaRPr/>
          </a:p>
        </p:txBody>
      </p:sp>
      <p:pic>
        <p:nvPicPr>
          <p:cNvPr id="390" name="Google Shape;390;g3c2d333771b_0_7" title="kpi_overview_all_param_groups_16x9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5575" y="1217175"/>
            <a:ext cx="6792852" cy="3388450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g3c2d333771b_0_7"/>
          <p:cNvSpPr/>
          <p:nvPr/>
        </p:nvSpPr>
        <p:spPr>
          <a:xfrm>
            <a:off x="536625" y="1140325"/>
            <a:ext cx="8062800" cy="3541800"/>
          </a:xfrm>
          <a:prstGeom prst="rect">
            <a:avLst/>
          </a:prstGeom>
          <a:solidFill>
            <a:srgbClr val="000000">
              <a:alpha val="0"/>
            </a:srgbClr>
          </a:solidFill>
          <a:ln w="38100" cap="flat" cmpd="sng">
            <a:solidFill>
              <a:srgbClr val="30394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3c2d333771b_0_5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</a:t>
            </a:r>
            <a:endParaRPr/>
          </a:p>
        </p:txBody>
      </p:sp>
      <p:sp>
        <p:nvSpPr>
          <p:cNvPr id="397" name="Google Shape;397;g3c2d333771b_0_58"/>
          <p:cNvSpPr/>
          <p:nvPr/>
        </p:nvSpPr>
        <p:spPr>
          <a:xfrm>
            <a:off x="524250" y="1142600"/>
            <a:ext cx="8102400" cy="3513000"/>
          </a:xfrm>
          <a:prstGeom prst="rect">
            <a:avLst/>
          </a:prstGeom>
          <a:solidFill>
            <a:srgbClr val="000000">
              <a:alpha val="0"/>
            </a:srgbClr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8" name="Google Shape;398;g3c2d333771b_0_58"/>
          <p:cNvSpPr txBox="1">
            <a:spLocks noGrp="1"/>
          </p:cNvSpPr>
          <p:nvPr>
            <p:ph type="body" idx="1"/>
          </p:nvPr>
        </p:nvSpPr>
        <p:spPr>
          <a:xfrm>
            <a:off x="720000" y="1410200"/>
            <a:ext cx="7704000" cy="309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Font typeface="Nunito"/>
              <a:buChar char="➔"/>
            </a:pPr>
            <a:r>
              <a:rPr lang="en" sz="1400" b="1"/>
              <a:t>This project is a physics-based, integrated model for a three-pass fire-tube boiler.</a:t>
            </a:r>
            <a:endParaRPr sz="1400" b="1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1"/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Font typeface="Nunito"/>
              <a:buChar char="➔"/>
            </a:pPr>
            <a:r>
              <a:rPr lang="en" sz="1400" b="1"/>
              <a:t>Used a Python 1-D marching solver coupling combustion, heat transfer, and hydraulics.</a:t>
            </a:r>
            <a:endParaRPr sz="1400" b="1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1"/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Font typeface="Nunito"/>
              <a:buChar char="➔"/>
            </a:pPr>
            <a:r>
              <a:rPr lang="en" sz="1400" b="1"/>
              <a:t>Excess air ratio is the key efficiency driver (flue gas flow, flame temperature, stack losses).</a:t>
            </a:r>
            <a:endParaRPr sz="1400" b="1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1"/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Font typeface="Nunito"/>
              <a:buChar char="➔"/>
            </a:pPr>
            <a:r>
              <a:rPr lang="en" sz="1400" b="1"/>
              <a:t>Firing rate controls thermal duty and steam production.</a:t>
            </a:r>
            <a:endParaRPr sz="1400" b="1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1"/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Font typeface="Nunito"/>
              <a:buChar char="➔"/>
            </a:pPr>
            <a:r>
              <a:rPr lang="en" sz="1400" b="1"/>
              <a:t>Drum pressure mainly affects steam quantity; higher pressure slightly lowers efficiency.</a:t>
            </a:r>
            <a:endParaRPr sz="1400" b="1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1"/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Font typeface="Nunito"/>
              <a:buChar char="➔"/>
            </a:pPr>
            <a:r>
              <a:rPr lang="en" sz="1400" b="1"/>
              <a:t>Model enables consistent performance analysis and operational trade-off assessment.</a:t>
            </a:r>
            <a:endParaRPr sz="1300"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oogle Shape;40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19250" y="538525"/>
            <a:ext cx="4306975" cy="4306975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p28"/>
          <p:cNvSpPr/>
          <p:nvPr/>
        </p:nvSpPr>
        <p:spPr>
          <a:xfrm flipH="1">
            <a:off x="481275" y="2634850"/>
            <a:ext cx="5596800" cy="1868100"/>
          </a:xfrm>
          <a:prstGeom prst="rect">
            <a:avLst/>
          </a:prstGeom>
          <a:solidFill>
            <a:schemeClr val="accent4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157163" dist="114300" dir="4560000" algn="bl" rotWithShape="0">
              <a:srgbClr val="000000">
                <a:alpha val="12941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5" name="Google Shape;405;p28"/>
          <p:cNvSpPr txBox="1">
            <a:spLocks noGrp="1"/>
          </p:cNvSpPr>
          <p:nvPr>
            <p:ph type="title"/>
          </p:nvPr>
        </p:nvSpPr>
        <p:spPr>
          <a:xfrm>
            <a:off x="1049475" y="3109175"/>
            <a:ext cx="4676700" cy="85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THANK YOU!</a:t>
            </a:r>
            <a:endParaRPr/>
          </a:p>
        </p:txBody>
      </p:sp>
      <p:cxnSp>
        <p:nvCxnSpPr>
          <p:cNvPr id="406" name="Google Shape;406;p28"/>
          <p:cNvCxnSpPr/>
          <p:nvPr/>
        </p:nvCxnSpPr>
        <p:spPr>
          <a:xfrm rot="10800000" flipH="1">
            <a:off x="1154175" y="3989377"/>
            <a:ext cx="4251000" cy="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3c2d333771b_5_0"/>
          <p:cNvSpPr/>
          <p:nvPr/>
        </p:nvSpPr>
        <p:spPr>
          <a:xfrm>
            <a:off x="5176500" y="1145248"/>
            <a:ext cx="3967500" cy="2853000"/>
          </a:xfrm>
          <a:prstGeom prst="rect">
            <a:avLst/>
          </a:prstGeom>
          <a:solidFill>
            <a:srgbClr val="30394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2" name="Google Shape;412;g3c2d333771b_5_0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Q1) On Fig.8.2. is there any difference in between feedwater-flow and steam capacity? If yes, why?</a:t>
            </a:r>
            <a:endParaRPr sz="23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13" name="Google Shape;413;g3c2d333771b_5_0" title="performance_excess_air.png"/>
          <p:cNvPicPr preferRelativeResize="0"/>
          <p:nvPr/>
        </p:nvPicPr>
        <p:blipFill rotWithShape="1">
          <a:blip r:embed="rId3">
            <a:alphaModFix/>
          </a:blip>
          <a:srcRect t="69" b="59"/>
          <a:stretch/>
        </p:blipFill>
        <p:spPr>
          <a:xfrm>
            <a:off x="228600" y="969961"/>
            <a:ext cx="4663439" cy="3493010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Google Shape;414;g3c2d333771b_5_0"/>
          <p:cNvSpPr txBox="1">
            <a:spLocks noGrp="1"/>
          </p:cNvSpPr>
          <p:nvPr>
            <p:ph type="subTitle" idx="1"/>
          </p:nvPr>
        </p:nvSpPr>
        <p:spPr>
          <a:xfrm>
            <a:off x="5208000" y="1173650"/>
            <a:ext cx="3904500" cy="111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lang="en">
                <a:solidFill>
                  <a:schemeClr val="lt1"/>
                </a:solidFill>
              </a:rPr>
              <a:t>The steam capacity is the rate of steam produced and delivered by the boiler.</a:t>
            </a:r>
            <a:endParaRPr>
              <a:solidFill>
                <a:schemeClr val="lt1"/>
              </a:solidFill>
            </a:endParaRPr>
          </a:p>
          <a:p>
            <a:pPr marL="91440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marL="457200" lvl="0" indent="-3302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lang="en">
                <a:solidFill>
                  <a:schemeClr val="lt1"/>
                </a:solidFill>
              </a:rPr>
              <a:t>The feedwater flow is the rate of water supplied to the boiler to maintain drum inventory.</a:t>
            </a:r>
            <a:endParaRPr>
              <a:solidFill>
                <a:schemeClr val="lt1"/>
              </a:solidFill>
            </a:endParaRPr>
          </a:p>
          <a:p>
            <a:pPr marL="91440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marL="457200" lvl="0" indent="-3302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lang="en">
                <a:solidFill>
                  <a:schemeClr val="lt1"/>
                </a:solidFill>
              </a:rPr>
              <a:t>Blowdown is the intentional discharge of a small amount of boiler water to remove accumulated dissolved solids and prevent scaling, foaming, and tube overheating.</a:t>
            </a:r>
            <a:endParaRPr>
              <a:solidFill>
                <a:schemeClr val="lt1"/>
              </a:solidFill>
            </a:endParaRPr>
          </a:p>
          <a:p>
            <a:pPr marL="91440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marL="457200" lvl="0" indent="-3302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lang="en">
                <a:solidFill>
                  <a:schemeClr val="lt1"/>
                </a:solidFill>
              </a:rPr>
              <a:t>Due to Blowdown and Leakage               → Feedwater flow &gt; steam capacity.</a:t>
            </a:r>
            <a:endParaRPr/>
          </a:p>
        </p:txBody>
      </p:sp>
      <p:sp>
        <p:nvSpPr>
          <p:cNvPr id="415" name="Google Shape;415;g3c2d333771b_5_0"/>
          <p:cNvSpPr/>
          <p:nvPr/>
        </p:nvSpPr>
        <p:spPr>
          <a:xfrm>
            <a:off x="220875" y="974025"/>
            <a:ext cx="4652100" cy="3506400"/>
          </a:xfrm>
          <a:prstGeom prst="rect">
            <a:avLst/>
          </a:prstGeom>
          <a:solidFill>
            <a:srgbClr val="000000">
              <a:alpha val="0"/>
            </a:srgbClr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0" name="Google Shape;420;g3c2d333771b_5_9" title="heat_step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5588" y="978191"/>
            <a:ext cx="4108654" cy="3590449"/>
          </a:xfrm>
          <a:prstGeom prst="rect">
            <a:avLst/>
          </a:prstGeom>
          <a:noFill/>
          <a:ln>
            <a:noFill/>
          </a:ln>
        </p:spPr>
      </p:pic>
      <p:sp>
        <p:nvSpPr>
          <p:cNvPr id="421" name="Google Shape;421;g3c2d333771b_5_9"/>
          <p:cNvSpPr/>
          <p:nvPr/>
        </p:nvSpPr>
        <p:spPr>
          <a:xfrm>
            <a:off x="4815575" y="978190"/>
            <a:ext cx="4108500" cy="3590400"/>
          </a:xfrm>
          <a:prstGeom prst="rect">
            <a:avLst/>
          </a:prstGeom>
          <a:solidFill>
            <a:srgbClr val="000000">
              <a:alpha val="0"/>
            </a:srgbClr>
          </a:solidFill>
          <a:ln w="390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3625" tIns="93625" rIns="93625" bIns="936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33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2" name="Google Shape;422;g3c2d333771b_5_9"/>
          <p:cNvSpPr/>
          <p:nvPr/>
        </p:nvSpPr>
        <p:spPr>
          <a:xfrm>
            <a:off x="0" y="1136891"/>
            <a:ext cx="3967500" cy="3273000"/>
          </a:xfrm>
          <a:prstGeom prst="rect">
            <a:avLst/>
          </a:prstGeom>
          <a:solidFill>
            <a:srgbClr val="30394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3" name="Google Shape;423;g3c2d333771b_5_9"/>
          <p:cNvSpPr txBox="1">
            <a:spLocks noGrp="1"/>
          </p:cNvSpPr>
          <p:nvPr>
            <p:ph type="title"/>
          </p:nvPr>
        </p:nvSpPr>
        <p:spPr>
          <a:xfrm>
            <a:off x="8675" y="0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Q2) In the chapter of 8.2.4. fouling is on water or in flue-gas side, or in both? Which fouling gives higher risk in operation and why?</a:t>
            </a:r>
            <a:endParaRPr sz="23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700"/>
          </a:p>
        </p:txBody>
      </p:sp>
      <p:sp>
        <p:nvSpPr>
          <p:cNvPr id="424" name="Google Shape;424;g3c2d333771b_5_9"/>
          <p:cNvSpPr txBox="1">
            <a:spLocks noGrp="1"/>
          </p:cNvSpPr>
          <p:nvPr>
            <p:ph type="subTitle" idx="1"/>
          </p:nvPr>
        </p:nvSpPr>
        <p:spPr>
          <a:xfrm>
            <a:off x="31500" y="1203976"/>
            <a:ext cx="3904500" cy="120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lang="en">
                <a:solidFill>
                  <a:schemeClr val="lt1"/>
                </a:solidFill>
              </a:rPr>
              <a:t>Fouling is included on both sides.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marL="45720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lang="en" sz="1500">
                <a:solidFill>
                  <a:schemeClr val="lt1"/>
                </a:solidFill>
              </a:rPr>
              <a:t>Water-side fouling is more critical</a:t>
            </a:r>
            <a:r>
              <a:rPr lang="en" sz="1500" b="1">
                <a:solidFill>
                  <a:schemeClr val="lt1"/>
                </a:solidFill>
              </a:rPr>
              <a:t> </a:t>
            </a:r>
            <a:r>
              <a:rPr lang="en">
                <a:solidFill>
                  <a:schemeClr val="lt1"/>
                </a:solidFill>
              </a:rPr>
              <a:t>because it insulates the tube from boiling water, raising metal temperature and increasing the risk of overheating, material degradation, and tube rupture.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marL="45720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lang="en">
                <a:solidFill>
                  <a:schemeClr val="lt1"/>
                </a:solidFill>
              </a:rPr>
              <a:t>Gas-side fouling mainly reduces heat transfer and increases stack temperature and fuel consumption, but it is usually less immediately dangerous to boiler integrity.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3c2d333771b_5_18"/>
          <p:cNvSpPr/>
          <p:nvPr/>
        </p:nvSpPr>
        <p:spPr>
          <a:xfrm>
            <a:off x="5185050" y="1151900"/>
            <a:ext cx="3967500" cy="2985000"/>
          </a:xfrm>
          <a:prstGeom prst="rect">
            <a:avLst/>
          </a:prstGeom>
          <a:solidFill>
            <a:srgbClr val="30394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0" name="Google Shape;430;g3c2d333771b_5_18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62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Q3) Explain the information given by Fig. 8.7. What cases are shown by different colours and signs?</a:t>
            </a:r>
            <a:endParaRPr sz="2300"/>
          </a:p>
        </p:txBody>
      </p:sp>
      <p:pic>
        <p:nvPicPr>
          <p:cNvPr id="431" name="Google Shape;431;g3c2d333771b_5_18" title="scatter_efficiency_vs_stack_temperature_all_runs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13" y="1329675"/>
            <a:ext cx="5108736" cy="2695576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Google Shape;432;g3c2d333771b_5_18"/>
          <p:cNvSpPr txBox="1">
            <a:spLocks noGrp="1"/>
          </p:cNvSpPr>
          <p:nvPr>
            <p:ph type="subTitle" idx="1"/>
          </p:nvPr>
        </p:nvSpPr>
        <p:spPr>
          <a:xfrm>
            <a:off x="5216550" y="1218972"/>
            <a:ext cx="3904500" cy="120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lang="en">
                <a:solidFill>
                  <a:schemeClr val="lt1"/>
                </a:solidFill>
              </a:rPr>
              <a:t>The figure presents clusters of operating points, where each parameter group is identified by a unique combination of color and symbol, allowing comparison of relative trends and data dispersion between cases.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lang="en">
                <a:solidFill>
                  <a:schemeClr val="lt1"/>
                </a:solidFill>
              </a:rPr>
              <a:t>It is intended for qualitative comparison rather than defining explicit minimum or maximum operating limits, showing the trends of different operating cases.</a:t>
            </a:r>
            <a:endParaRPr/>
          </a:p>
        </p:txBody>
      </p:sp>
      <p:sp>
        <p:nvSpPr>
          <p:cNvPr id="433" name="Google Shape;433;g3c2d333771b_5_18"/>
          <p:cNvSpPr/>
          <p:nvPr/>
        </p:nvSpPr>
        <p:spPr>
          <a:xfrm>
            <a:off x="8550" y="1329680"/>
            <a:ext cx="5096400" cy="2695500"/>
          </a:xfrm>
          <a:prstGeom prst="rect">
            <a:avLst/>
          </a:prstGeom>
          <a:solidFill>
            <a:srgbClr val="000000">
              <a:alpha val="0"/>
            </a:srgbClr>
          </a:solidFill>
          <a:ln w="421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075" tIns="101075" rIns="101075" bIns="1010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47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b="1">
                <a:latin typeface="Roboto"/>
                <a:ea typeface="Roboto"/>
                <a:cs typeface="Roboto"/>
                <a:sym typeface="Roboto"/>
              </a:rPr>
              <a:t>Objectives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5" name="Google Shape;155;p4"/>
          <p:cNvSpPr txBox="1">
            <a:spLocks noGrp="1"/>
          </p:cNvSpPr>
          <p:nvPr>
            <p:ph type="subTitle" idx="5"/>
          </p:nvPr>
        </p:nvSpPr>
        <p:spPr>
          <a:xfrm>
            <a:off x="1104250" y="3560575"/>
            <a:ext cx="1986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/>
              <a:t>Heat Exchanger</a:t>
            </a:r>
            <a:endParaRPr/>
          </a:p>
        </p:txBody>
      </p:sp>
      <p:sp>
        <p:nvSpPr>
          <p:cNvPr id="156" name="Google Shape;156;p4"/>
          <p:cNvSpPr txBox="1">
            <a:spLocks noGrp="1"/>
          </p:cNvSpPr>
          <p:nvPr>
            <p:ph type="subTitle" idx="15"/>
          </p:nvPr>
        </p:nvSpPr>
        <p:spPr>
          <a:xfrm>
            <a:off x="3615625" y="1831788"/>
            <a:ext cx="1986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/>
              <a:t>Configuration</a:t>
            </a:r>
            <a:endParaRPr/>
          </a:p>
        </p:txBody>
      </p:sp>
      <p:sp>
        <p:nvSpPr>
          <p:cNvPr id="157" name="Google Shape;157;p4"/>
          <p:cNvSpPr txBox="1">
            <a:spLocks noGrp="1"/>
          </p:cNvSpPr>
          <p:nvPr>
            <p:ph type="subTitle" idx="1"/>
          </p:nvPr>
        </p:nvSpPr>
        <p:spPr>
          <a:xfrm>
            <a:off x="6138398" y="2112025"/>
            <a:ext cx="19860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Model gaseous fuel combustion</a:t>
            </a:r>
            <a:endParaRPr/>
          </a:p>
        </p:txBody>
      </p:sp>
      <p:sp>
        <p:nvSpPr>
          <p:cNvPr id="158" name="Google Shape;158;p4"/>
          <p:cNvSpPr txBox="1">
            <a:spLocks noGrp="1"/>
          </p:cNvSpPr>
          <p:nvPr>
            <p:ph type="subTitle" idx="2"/>
          </p:nvPr>
        </p:nvSpPr>
        <p:spPr>
          <a:xfrm>
            <a:off x="6134148" y="1831800"/>
            <a:ext cx="1986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Burner</a:t>
            </a:r>
            <a:endParaRPr sz="2300"/>
          </a:p>
        </p:txBody>
      </p:sp>
      <p:sp>
        <p:nvSpPr>
          <p:cNvPr id="159" name="Google Shape;159;p4"/>
          <p:cNvSpPr txBox="1">
            <a:spLocks noGrp="1"/>
          </p:cNvSpPr>
          <p:nvPr>
            <p:ph type="subTitle" idx="3"/>
          </p:nvPr>
        </p:nvSpPr>
        <p:spPr>
          <a:xfrm>
            <a:off x="1107638" y="3835995"/>
            <a:ext cx="19860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Model heat transfer and hydraulics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0" name="Google Shape;160;p4"/>
          <p:cNvSpPr txBox="1">
            <a:spLocks noGrp="1"/>
          </p:cNvSpPr>
          <p:nvPr>
            <p:ph type="subTitle" idx="4"/>
          </p:nvPr>
        </p:nvSpPr>
        <p:spPr>
          <a:xfrm>
            <a:off x="3619438" y="3835995"/>
            <a:ext cx="19860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Evaluate overall boiler performance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1" name="Google Shape;161;p4"/>
          <p:cNvSpPr txBox="1">
            <a:spLocks noGrp="1"/>
          </p:cNvSpPr>
          <p:nvPr>
            <p:ph type="subTitle" idx="6"/>
          </p:nvPr>
        </p:nvSpPr>
        <p:spPr>
          <a:xfrm>
            <a:off x="3619363" y="3560575"/>
            <a:ext cx="1986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/>
              <a:t>Performance</a:t>
            </a:r>
            <a:endParaRPr/>
          </a:p>
        </p:txBody>
      </p:sp>
      <p:sp>
        <p:nvSpPr>
          <p:cNvPr id="162" name="Google Shape;162;p4"/>
          <p:cNvSpPr txBox="1">
            <a:spLocks noGrp="1"/>
          </p:cNvSpPr>
          <p:nvPr>
            <p:ph type="subTitle" idx="7"/>
          </p:nvPr>
        </p:nvSpPr>
        <p:spPr>
          <a:xfrm>
            <a:off x="6142135" y="3835995"/>
            <a:ext cx="19860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Investigate key operating parameters</a:t>
            </a:r>
            <a:endParaRPr/>
          </a:p>
        </p:txBody>
      </p:sp>
      <p:sp>
        <p:nvSpPr>
          <p:cNvPr id="163" name="Google Shape;163;p4"/>
          <p:cNvSpPr txBox="1">
            <a:spLocks noGrp="1"/>
          </p:cNvSpPr>
          <p:nvPr>
            <p:ph type="subTitle" idx="8"/>
          </p:nvPr>
        </p:nvSpPr>
        <p:spPr>
          <a:xfrm>
            <a:off x="6131088" y="3560575"/>
            <a:ext cx="2167915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/>
              <a:t>Sensitivity Analysis</a:t>
            </a:r>
            <a:endParaRPr/>
          </a:p>
        </p:txBody>
      </p:sp>
      <p:sp>
        <p:nvSpPr>
          <p:cNvPr id="164" name="Google Shape;164;p4"/>
          <p:cNvSpPr txBox="1">
            <a:spLocks noGrp="1"/>
          </p:cNvSpPr>
          <p:nvPr>
            <p:ph type="subTitle" idx="9"/>
          </p:nvPr>
        </p:nvSpPr>
        <p:spPr>
          <a:xfrm>
            <a:off x="1103900" y="2107207"/>
            <a:ext cx="19860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Review industrial applications in energy supply</a:t>
            </a:r>
            <a:endParaRPr/>
          </a:p>
        </p:txBody>
      </p:sp>
      <p:sp>
        <p:nvSpPr>
          <p:cNvPr id="165" name="Google Shape;165;p4"/>
          <p:cNvSpPr txBox="1">
            <a:spLocks noGrp="1"/>
          </p:cNvSpPr>
          <p:nvPr>
            <p:ph type="subTitle" idx="13"/>
          </p:nvPr>
        </p:nvSpPr>
        <p:spPr>
          <a:xfrm>
            <a:off x="3615700" y="2107207"/>
            <a:ext cx="19860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Select shell boiler design</a:t>
            </a:r>
            <a:endParaRPr/>
          </a:p>
        </p:txBody>
      </p:sp>
      <p:sp>
        <p:nvSpPr>
          <p:cNvPr id="166" name="Google Shape;166;p4"/>
          <p:cNvSpPr txBox="1">
            <a:spLocks noGrp="1"/>
          </p:cNvSpPr>
          <p:nvPr>
            <p:ph type="subTitle" idx="14"/>
          </p:nvPr>
        </p:nvSpPr>
        <p:spPr>
          <a:xfrm>
            <a:off x="1100513" y="1831788"/>
            <a:ext cx="1986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/>
              <a:t>Background</a:t>
            </a:r>
            <a:endParaRPr/>
          </a:p>
        </p:txBody>
      </p:sp>
      <p:grpSp>
        <p:nvGrpSpPr>
          <p:cNvPr id="167" name="Google Shape;167;p4"/>
          <p:cNvGrpSpPr/>
          <p:nvPr/>
        </p:nvGrpSpPr>
        <p:grpSpPr>
          <a:xfrm>
            <a:off x="643593" y="537213"/>
            <a:ext cx="613849" cy="147600"/>
            <a:chOff x="7896778" y="539500"/>
            <a:chExt cx="613849" cy="147600"/>
          </a:xfrm>
        </p:grpSpPr>
        <p:sp>
          <p:nvSpPr>
            <p:cNvPr id="168" name="Google Shape;168;p4"/>
            <p:cNvSpPr/>
            <p:nvPr/>
          </p:nvSpPr>
          <p:spPr>
            <a:xfrm>
              <a:off x="7896778" y="539500"/>
              <a:ext cx="147600" cy="147600"/>
            </a:xfrm>
            <a:prstGeom prst="diamond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69;p4"/>
            <p:cNvSpPr/>
            <p:nvPr/>
          </p:nvSpPr>
          <p:spPr>
            <a:xfrm>
              <a:off x="8129903" y="539500"/>
              <a:ext cx="147600" cy="147600"/>
            </a:xfrm>
            <a:prstGeom prst="diamond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170;p4"/>
            <p:cNvSpPr/>
            <p:nvPr/>
          </p:nvSpPr>
          <p:spPr>
            <a:xfrm>
              <a:off x="8363027" y="539500"/>
              <a:ext cx="147600" cy="147600"/>
            </a:xfrm>
            <a:prstGeom prst="diamond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1" name="Google Shape;171;p4"/>
          <p:cNvGrpSpPr/>
          <p:nvPr/>
        </p:nvGrpSpPr>
        <p:grpSpPr>
          <a:xfrm>
            <a:off x="1954489" y="1335083"/>
            <a:ext cx="284847" cy="373627"/>
            <a:chOff x="1805901" y="1960358"/>
            <a:chExt cx="284847" cy="373627"/>
          </a:xfrm>
        </p:grpSpPr>
        <p:sp>
          <p:nvSpPr>
            <p:cNvPr id="172" name="Google Shape;172;p4"/>
            <p:cNvSpPr/>
            <p:nvPr/>
          </p:nvSpPr>
          <p:spPr>
            <a:xfrm>
              <a:off x="1805901" y="1960358"/>
              <a:ext cx="284847" cy="373627"/>
            </a:xfrm>
            <a:custGeom>
              <a:avLst/>
              <a:gdLst/>
              <a:ahLst/>
              <a:cxnLst/>
              <a:rect l="l" t="t" r="r" b="b"/>
              <a:pathLst>
                <a:path w="8942" h="11729" extrusionOk="0">
                  <a:moveTo>
                    <a:pt x="8525" y="9395"/>
                  </a:moveTo>
                  <a:lnTo>
                    <a:pt x="8525" y="9764"/>
                  </a:lnTo>
                  <a:lnTo>
                    <a:pt x="3358" y="9764"/>
                  </a:lnTo>
                  <a:cubicBezTo>
                    <a:pt x="3239" y="9764"/>
                    <a:pt x="3155" y="9859"/>
                    <a:pt x="3155" y="9978"/>
                  </a:cubicBezTo>
                  <a:cubicBezTo>
                    <a:pt x="3155" y="10097"/>
                    <a:pt x="3239" y="10180"/>
                    <a:pt x="3358" y="10180"/>
                  </a:cubicBezTo>
                  <a:lnTo>
                    <a:pt x="8525" y="10180"/>
                  </a:lnTo>
                  <a:lnTo>
                    <a:pt x="8525" y="10490"/>
                  </a:lnTo>
                  <a:lnTo>
                    <a:pt x="6775" y="10490"/>
                  </a:lnTo>
                  <a:cubicBezTo>
                    <a:pt x="6656" y="10490"/>
                    <a:pt x="6561" y="10585"/>
                    <a:pt x="6561" y="10704"/>
                  </a:cubicBezTo>
                  <a:cubicBezTo>
                    <a:pt x="6561" y="10823"/>
                    <a:pt x="6656" y="10907"/>
                    <a:pt x="6775" y="10907"/>
                  </a:cubicBezTo>
                  <a:lnTo>
                    <a:pt x="8525" y="10907"/>
                  </a:lnTo>
                  <a:lnTo>
                    <a:pt x="8525" y="11264"/>
                  </a:lnTo>
                  <a:lnTo>
                    <a:pt x="1381" y="11264"/>
                  </a:lnTo>
                  <a:cubicBezTo>
                    <a:pt x="857" y="11264"/>
                    <a:pt x="441" y="10847"/>
                    <a:pt x="441" y="10335"/>
                  </a:cubicBezTo>
                  <a:cubicBezTo>
                    <a:pt x="441" y="10073"/>
                    <a:pt x="548" y="9835"/>
                    <a:pt x="715" y="9657"/>
                  </a:cubicBezTo>
                  <a:cubicBezTo>
                    <a:pt x="893" y="9478"/>
                    <a:pt x="1131" y="9395"/>
                    <a:pt x="1381" y="9395"/>
                  </a:cubicBezTo>
                  <a:close/>
                  <a:moveTo>
                    <a:pt x="1369" y="1"/>
                  </a:moveTo>
                  <a:cubicBezTo>
                    <a:pt x="619" y="1"/>
                    <a:pt x="0" y="620"/>
                    <a:pt x="0" y="1370"/>
                  </a:cubicBezTo>
                  <a:lnTo>
                    <a:pt x="0" y="10359"/>
                  </a:lnTo>
                  <a:cubicBezTo>
                    <a:pt x="0" y="11109"/>
                    <a:pt x="607" y="11728"/>
                    <a:pt x="1369" y="11728"/>
                  </a:cubicBezTo>
                  <a:lnTo>
                    <a:pt x="8739" y="11728"/>
                  </a:lnTo>
                  <a:cubicBezTo>
                    <a:pt x="8858" y="11728"/>
                    <a:pt x="8942" y="11645"/>
                    <a:pt x="8942" y="11526"/>
                  </a:cubicBezTo>
                  <a:lnTo>
                    <a:pt x="8942" y="2191"/>
                  </a:lnTo>
                  <a:cubicBezTo>
                    <a:pt x="8942" y="2072"/>
                    <a:pt x="8858" y="1989"/>
                    <a:pt x="8739" y="1989"/>
                  </a:cubicBezTo>
                  <a:cubicBezTo>
                    <a:pt x="8620" y="1989"/>
                    <a:pt x="8525" y="2072"/>
                    <a:pt x="8525" y="2191"/>
                  </a:cubicBezTo>
                  <a:lnTo>
                    <a:pt x="8525" y="8990"/>
                  </a:lnTo>
                  <a:lnTo>
                    <a:pt x="1596" y="8990"/>
                  </a:lnTo>
                  <a:lnTo>
                    <a:pt x="1596" y="7787"/>
                  </a:lnTo>
                  <a:cubicBezTo>
                    <a:pt x="1596" y="7668"/>
                    <a:pt x="1500" y="7585"/>
                    <a:pt x="1381" y="7585"/>
                  </a:cubicBezTo>
                  <a:cubicBezTo>
                    <a:pt x="1262" y="7585"/>
                    <a:pt x="1179" y="7668"/>
                    <a:pt x="1179" y="7787"/>
                  </a:cubicBezTo>
                  <a:lnTo>
                    <a:pt x="1179" y="9002"/>
                  </a:lnTo>
                  <a:cubicBezTo>
                    <a:pt x="905" y="9049"/>
                    <a:pt x="655" y="9168"/>
                    <a:pt x="441" y="9359"/>
                  </a:cubicBezTo>
                  <a:lnTo>
                    <a:pt x="441" y="1370"/>
                  </a:lnTo>
                  <a:cubicBezTo>
                    <a:pt x="441" y="929"/>
                    <a:pt x="762" y="548"/>
                    <a:pt x="1179" y="465"/>
                  </a:cubicBezTo>
                  <a:lnTo>
                    <a:pt x="1179" y="7109"/>
                  </a:lnTo>
                  <a:cubicBezTo>
                    <a:pt x="1179" y="7228"/>
                    <a:pt x="1262" y="7311"/>
                    <a:pt x="1381" y="7311"/>
                  </a:cubicBezTo>
                  <a:cubicBezTo>
                    <a:pt x="1500" y="7311"/>
                    <a:pt x="1596" y="7216"/>
                    <a:pt x="1596" y="7109"/>
                  </a:cubicBezTo>
                  <a:lnTo>
                    <a:pt x="1596" y="441"/>
                  </a:lnTo>
                  <a:lnTo>
                    <a:pt x="8525" y="441"/>
                  </a:lnTo>
                  <a:lnTo>
                    <a:pt x="8525" y="1489"/>
                  </a:lnTo>
                  <a:cubicBezTo>
                    <a:pt x="8525" y="1608"/>
                    <a:pt x="8620" y="1703"/>
                    <a:pt x="8739" y="1703"/>
                  </a:cubicBezTo>
                  <a:cubicBezTo>
                    <a:pt x="8847" y="1703"/>
                    <a:pt x="8942" y="1608"/>
                    <a:pt x="8942" y="1489"/>
                  </a:cubicBezTo>
                  <a:lnTo>
                    <a:pt x="8942" y="215"/>
                  </a:lnTo>
                  <a:cubicBezTo>
                    <a:pt x="8942" y="96"/>
                    <a:pt x="8847" y="1"/>
                    <a:pt x="873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173;p4"/>
            <p:cNvSpPr/>
            <p:nvPr/>
          </p:nvSpPr>
          <p:spPr>
            <a:xfrm>
              <a:off x="1841929" y="2295249"/>
              <a:ext cx="165773" cy="13315"/>
            </a:xfrm>
            <a:custGeom>
              <a:avLst/>
              <a:gdLst/>
              <a:ahLst/>
              <a:cxnLst/>
              <a:rect l="l" t="t" r="r" b="b"/>
              <a:pathLst>
                <a:path w="5204" h="418" extrusionOk="0">
                  <a:moveTo>
                    <a:pt x="203" y="1"/>
                  </a:moveTo>
                  <a:cubicBezTo>
                    <a:pt x="84" y="1"/>
                    <a:pt x="0" y="84"/>
                    <a:pt x="0" y="203"/>
                  </a:cubicBezTo>
                  <a:cubicBezTo>
                    <a:pt x="0" y="322"/>
                    <a:pt x="84" y="418"/>
                    <a:pt x="203" y="418"/>
                  </a:cubicBezTo>
                  <a:lnTo>
                    <a:pt x="5001" y="418"/>
                  </a:lnTo>
                  <a:cubicBezTo>
                    <a:pt x="5120" y="418"/>
                    <a:pt x="5203" y="322"/>
                    <a:pt x="5203" y="203"/>
                  </a:cubicBezTo>
                  <a:cubicBezTo>
                    <a:pt x="5203" y="84"/>
                    <a:pt x="5120" y="1"/>
                    <a:pt x="500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4" name="Google Shape;174;p4"/>
          <p:cNvGrpSpPr/>
          <p:nvPr/>
        </p:nvGrpSpPr>
        <p:grpSpPr>
          <a:xfrm>
            <a:off x="4423246" y="1336609"/>
            <a:ext cx="370930" cy="370550"/>
            <a:chOff x="2497275" y="2744159"/>
            <a:chExt cx="370930" cy="370550"/>
          </a:xfrm>
        </p:grpSpPr>
        <p:sp>
          <p:nvSpPr>
            <p:cNvPr id="175" name="Google Shape;175;p4"/>
            <p:cNvSpPr/>
            <p:nvPr/>
          </p:nvSpPr>
          <p:spPr>
            <a:xfrm>
              <a:off x="2497275" y="2744159"/>
              <a:ext cx="284366" cy="284747"/>
            </a:xfrm>
            <a:custGeom>
              <a:avLst/>
              <a:gdLst/>
              <a:ahLst/>
              <a:cxnLst/>
              <a:rect l="l" t="t" r="r" b="b"/>
              <a:pathLst>
                <a:path w="8955" h="8967" extrusionOk="0">
                  <a:moveTo>
                    <a:pt x="4204" y="1"/>
                  </a:moveTo>
                  <a:cubicBezTo>
                    <a:pt x="3942" y="1"/>
                    <a:pt x="3704" y="203"/>
                    <a:pt x="3644" y="465"/>
                  </a:cubicBezTo>
                  <a:lnTo>
                    <a:pt x="3466" y="1334"/>
                  </a:lnTo>
                  <a:cubicBezTo>
                    <a:pt x="3287" y="1394"/>
                    <a:pt x="3108" y="1465"/>
                    <a:pt x="2942" y="1537"/>
                  </a:cubicBezTo>
                  <a:lnTo>
                    <a:pt x="2215" y="1048"/>
                  </a:lnTo>
                  <a:cubicBezTo>
                    <a:pt x="2120" y="983"/>
                    <a:pt x="2009" y="952"/>
                    <a:pt x="1899" y="952"/>
                  </a:cubicBezTo>
                  <a:cubicBezTo>
                    <a:pt x="1749" y="952"/>
                    <a:pt x="1599" y="1010"/>
                    <a:pt x="1489" y="1120"/>
                  </a:cubicBezTo>
                  <a:lnTo>
                    <a:pt x="1108" y="1489"/>
                  </a:lnTo>
                  <a:cubicBezTo>
                    <a:pt x="918" y="1691"/>
                    <a:pt x="894" y="1989"/>
                    <a:pt x="1037" y="2227"/>
                  </a:cubicBezTo>
                  <a:lnTo>
                    <a:pt x="1525" y="2953"/>
                  </a:lnTo>
                  <a:cubicBezTo>
                    <a:pt x="1441" y="3120"/>
                    <a:pt x="1370" y="3287"/>
                    <a:pt x="1322" y="3465"/>
                  </a:cubicBezTo>
                  <a:lnTo>
                    <a:pt x="453" y="3644"/>
                  </a:lnTo>
                  <a:cubicBezTo>
                    <a:pt x="191" y="3703"/>
                    <a:pt x="1" y="3930"/>
                    <a:pt x="1" y="4215"/>
                  </a:cubicBezTo>
                  <a:lnTo>
                    <a:pt x="1" y="4751"/>
                  </a:lnTo>
                  <a:cubicBezTo>
                    <a:pt x="1" y="5025"/>
                    <a:pt x="191" y="5251"/>
                    <a:pt x="453" y="5323"/>
                  </a:cubicBezTo>
                  <a:lnTo>
                    <a:pt x="1322" y="5501"/>
                  </a:lnTo>
                  <a:cubicBezTo>
                    <a:pt x="1382" y="5668"/>
                    <a:pt x="1453" y="5847"/>
                    <a:pt x="1525" y="6013"/>
                  </a:cubicBezTo>
                  <a:lnTo>
                    <a:pt x="1037" y="6740"/>
                  </a:lnTo>
                  <a:cubicBezTo>
                    <a:pt x="894" y="6966"/>
                    <a:pt x="918" y="7287"/>
                    <a:pt x="1108" y="7478"/>
                  </a:cubicBezTo>
                  <a:lnTo>
                    <a:pt x="1489" y="7847"/>
                  </a:lnTo>
                  <a:cubicBezTo>
                    <a:pt x="1599" y="7957"/>
                    <a:pt x="1745" y="8015"/>
                    <a:pt x="1894" y="8015"/>
                  </a:cubicBezTo>
                  <a:cubicBezTo>
                    <a:pt x="2003" y="8015"/>
                    <a:pt x="2115" y="7984"/>
                    <a:pt x="2215" y="7918"/>
                  </a:cubicBezTo>
                  <a:lnTo>
                    <a:pt x="2942" y="7430"/>
                  </a:lnTo>
                  <a:cubicBezTo>
                    <a:pt x="3108" y="7513"/>
                    <a:pt x="3287" y="7597"/>
                    <a:pt x="3466" y="7633"/>
                  </a:cubicBezTo>
                  <a:lnTo>
                    <a:pt x="3644" y="8502"/>
                  </a:lnTo>
                  <a:cubicBezTo>
                    <a:pt x="3704" y="8764"/>
                    <a:pt x="3930" y="8966"/>
                    <a:pt x="4204" y="8966"/>
                  </a:cubicBezTo>
                  <a:lnTo>
                    <a:pt x="4740" y="8966"/>
                  </a:lnTo>
                  <a:cubicBezTo>
                    <a:pt x="5013" y="8966"/>
                    <a:pt x="5251" y="8764"/>
                    <a:pt x="5311" y="8502"/>
                  </a:cubicBezTo>
                  <a:lnTo>
                    <a:pt x="5490" y="7633"/>
                  </a:lnTo>
                  <a:cubicBezTo>
                    <a:pt x="5621" y="7597"/>
                    <a:pt x="5775" y="7537"/>
                    <a:pt x="5906" y="7478"/>
                  </a:cubicBezTo>
                  <a:cubicBezTo>
                    <a:pt x="6002" y="7442"/>
                    <a:pt x="6037" y="7323"/>
                    <a:pt x="6002" y="7240"/>
                  </a:cubicBezTo>
                  <a:cubicBezTo>
                    <a:pt x="5966" y="7169"/>
                    <a:pt x="5898" y="7131"/>
                    <a:pt x="5831" y="7131"/>
                  </a:cubicBezTo>
                  <a:cubicBezTo>
                    <a:pt x="5808" y="7131"/>
                    <a:pt x="5785" y="7135"/>
                    <a:pt x="5763" y="7144"/>
                  </a:cubicBezTo>
                  <a:cubicBezTo>
                    <a:pt x="5609" y="7228"/>
                    <a:pt x="5466" y="7287"/>
                    <a:pt x="5299" y="7323"/>
                  </a:cubicBezTo>
                  <a:cubicBezTo>
                    <a:pt x="5240" y="7347"/>
                    <a:pt x="5180" y="7406"/>
                    <a:pt x="5168" y="7454"/>
                  </a:cubicBezTo>
                  <a:lnTo>
                    <a:pt x="4966" y="8430"/>
                  </a:lnTo>
                  <a:cubicBezTo>
                    <a:pt x="4954" y="8514"/>
                    <a:pt x="4870" y="8597"/>
                    <a:pt x="4763" y="8597"/>
                  </a:cubicBezTo>
                  <a:lnTo>
                    <a:pt x="4228" y="8597"/>
                  </a:lnTo>
                  <a:cubicBezTo>
                    <a:pt x="4120" y="8597"/>
                    <a:pt x="4049" y="8514"/>
                    <a:pt x="4013" y="8430"/>
                  </a:cubicBezTo>
                  <a:lnTo>
                    <a:pt x="3823" y="7454"/>
                  </a:lnTo>
                  <a:cubicBezTo>
                    <a:pt x="3811" y="7383"/>
                    <a:pt x="3763" y="7335"/>
                    <a:pt x="3692" y="7323"/>
                  </a:cubicBezTo>
                  <a:cubicBezTo>
                    <a:pt x="3466" y="7263"/>
                    <a:pt x="3239" y="7180"/>
                    <a:pt x="3049" y="7061"/>
                  </a:cubicBezTo>
                  <a:cubicBezTo>
                    <a:pt x="3019" y="7043"/>
                    <a:pt x="2986" y="7034"/>
                    <a:pt x="2954" y="7034"/>
                  </a:cubicBezTo>
                  <a:cubicBezTo>
                    <a:pt x="2921" y="7034"/>
                    <a:pt x="2888" y="7043"/>
                    <a:pt x="2858" y="7061"/>
                  </a:cubicBezTo>
                  <a:lnTo>
                    <a:pt x="2037" y="7609"/>
                  </a:lnTo>
                  <a:cubicBezTo>
                    <a:pt x="2006" y="7634"/>
                    <a:pt x="1966" y="7647"/>
                    <a:pt x="1926" y="7647"/>
                  </a:cubicBezTo>
                  <a:cubicBezTo>
                    <a:pt x="1874" y="7647"/>
                    <a:pt x="1821" y="7625"/>
                    <a:pt x="1787" y="7585"/>
                  </a:cubicBezTo>
                  <a:lnTo>
                    <a:pt x="1418" y="7204"/>
                  </a:lnTo>
                  <a:cubicBezTo>
                    <a:pt x="1334" y="7132"/>
                    <a:pt x="1334" y="7025"/>
                    <a:pt x="1382" y="6954"/>
                  </a:cubicBezTo>
                  <a:lnTo>
                    <a:pt x="1930" y="6132"/>
                  </a:lnTo>
                  <a:cubicBezTo>
                    <a:pt x="1977" y="6073"/>
                    <a:pt x="1977" y="6001"/>
                    <a:pt x="1930" y="5942"/>
                  </a:cubicBezTo>
                  <a:cubicBezTo>
                    <a:pt x="1811" y="5739"/>
                    <a:pt x="1727" y="5525"/>
                    <a:pt x="1668" y="5299"/>
                  </a:cubicBezTo>
                  <a:cubicBezTo>
                    <a:pt x="1656" y="5239"/>
                    <a:pt x="1596" y="5180"/>
                    <a:pt x="1537" y="5168"/>
                  </a:cubicBezTo>
                  <a:lnTo>
                    <a:pt x="560" y="4977"/>
                  </a:lnTo>
                  <a:cubicBezTo>
                    <a:pt x="477" y="4954"/>
                    <a:pt x="406" y="4870"/>
                    <a:pt x="406" y="4763"/>
                  </a:cubicBezTo>
                  <a:lnTo>
                    <a:pt x="406" y="4227"/>
                  </a:lnTo>
                  <a:cubicBezTo>
                    <a:pt x="406" y="4132"/>
                    <a:pt x="477" y="4049"/>
                    <a:pt x="560" y="4025"/>
                  </a:cubicBezTo>
                  <a:lnTo>
                    <a:pt x="1537" y="3834"/>
                  </a:lnTo>
                  <a:cubicBezTo>
                    <a:pt x="1608" y="3811"/>
                    <a:pt x="1656" y="3775"/>
                    <a:pt x="1668" y="3692"/>
                  </a:cubicBezTo>
                  <a:cubicBezTo>
                    <a:pt x="1727" y="3477"/>
                    <a:pt x="1811" y="3251"/>
                    <a:pt x="1930" y="3061"/>
                  </a:cubicBezTo>
                  <a:cubicBezTo>
                    <a:pt x="1965" y="3001"/>
                    <a:pt x="1965" y="2918"/>
                    <a:pt x="1930" y="2858"/>
                  </a:cubicBezTo>
                  <a:lnTo>
                    <a:pt x="1382" y="2049"/>
                  </a:lnTo>
                  <a:cubicBezTo>
                    <a:pt x="1322" y="1965"/>
                    <a:pt x="1334" y="1846"/>
                    <a:pt x="1418" y="1787"/>
                  </a:cubicBezTo>
                  <a:lnTo>
                    <a:pt x="1787" y="1417"/>
                  </a:lnTo>
                  <a:cubicBezTo>
                    <a:pt x="1826" y="1378"/>
                    <a:pt x="1876" y="1360"/>
                    <a:pt x="1925" y="1360"/>
                  </a:cubicBezTo>
                  <a:cubicBezTo>
                    <a:pt x="1965" y="1360"/>
                    <a:pt x="2005" y="1372"/>
                    <a:pt x="2037" y="1394"/>
                  </a:cubicBezTo>
                  <a:lnTo>
                    <a:pt x="2858" y="1941"/>
                  </a:lnTo>
                  <a:cubicBezTo>
                    <a:pt x="2888" y="1965"/>
                    <a:pt x="2921" y="1977"/>
                    <a:pt x="2954" y="1977"/>
                  </a:cubicBezTo>
                  <a:cubicBezTo>
                    <a:pt x="2986" y="1977"/>
                    <a:pt x="3019" y="1965"/>
                    <a:pt x="3049" y="1941"/>
                  </a:cubicBezTo>
                  <a:cubicBezTo>
                    <a:pt x="3263" y="1822"/>
                    <a:pt x="3466" y="1727"/>
                    <a:pt x="3692" y="1668"/>
                  </a:cubicBezTo>
                  <a:cubicBezTo>
                    <a:pt x="3751" y="1656"/>
                    <a:pt x="3811" y="1596"/>
                    <a:pt x="3823" y="1537"/>
                  </a:cubicBezTo>
                  <a:lnTo>
                    <a:pt x="4013" y="572"/>
                  </a:lnTo>
                  <a:cubicBezTo>
                    <a:pt x="4037" y="477"/>
                    <a:pt x="4120" y="405"/>
                    <a:pt x="4228" y="405"/>
                  </a:cubicBezTo>
                  <a:lnTo>
                    <a:pt x="4763" y="405"/>
                  </a:lnTo>
                  <a:cubicBezTo>
                    <a:pt x="4870" y="405"/>
                    <a:pt x="4942" y="477"/>
                    <a:pt x="4966" y="572"/>
                  </a:cubicBezTo>
                  <a:lnTo>
                    <a:pt x="5168" y="1537"/>
                  </a:lnTo>
                  <a:cubicBezTo>
                    <a:pt x="5180" y="1608"/>
                    <a:pt x="5216" y="1656"/>
                    <a:pt x="5299" y="1668"/>
                  </a:cubicBezTo>
                  <a:cubicBezTo>
                    <a:pt x="5513" y="1727"/>
                    <a:pt x="5740" y="1822"/>
                    <a:pt x="5930" y="1941"/>
                  </a:cubicBezTo>
                  <a:cubicBezTo>
                    <a:pt x="5960" y="1953"/>
                    <a:pt x="5996" y="1959"/>
                    <a:pt x="6031" y="1959"/>
                  </a:cubicBezTo>
                  <a:cubicBezTo>
                    <a:pt x="6067" y="1959"/>
                    <a:pt x="6103" y="1953"/>
                    <a:pt x="6133" y="1941"/>
                  </a:cubicBezTo>
                  <a:lnTo>
                    <a:pt x="6942" y="1394"/>
                  </a:lnTo>
                  <a:cubicBezTo>
                    <a:pt x="6978" y="1368"/>
                    <a:pt x="7021" y="1356"/>
                    <a:pt x="7063" y="1356"/>
                  </a:cubicBezTo>
                  <a:cubicBezTo>
                    <a:pt x="7117" y="1356"/>
                    <a:pt x="7170" y="1377"/>
                    <a:pt x="7204" y="1417"/>
                  </a:cubicBezTo>
                  <a:lnTo>
                    <a:pt x="7573" y="1787"/>
                  </a:lnTo>
                  <a:cubicBezTo>
                    <a:pt x="7645" y="1870"/>
                    <a:pt x="7645" y="1965"/>
                    <a:pt x="7597" y="2049"/>
                  </a:cubicBezTo>
                  <a:lnTo>
                    <a:pt x="7049" y="2858"/>
                  </a:lnTo>
                  <a:cubicBezTo>
                    <a:pt x="7002" y="2918"/>
                    <a:pt x="7002" y="2989"/>
                    <a:pt x="7049" y="3061"/>
                  </a:cubicBezTo>
                  <a:cubicBezTo>
                    <a:pt x="7168" y="3263"/>
                    <a:pt x="7264" y="3477"/>
                    <a:pt x="7323" y="3692"/>
                  </a:cubicBezTo>
                  <a:cubicBezTo>
                    <a:pt x="7335" y="3751"/>
                    <a:pt x="7395" y="3811"/>
                    <a:pt x="7454" y="3834"/>
                  </a:cubicBezTo>
                  <a:lnTo>
                    <a:pt x="8419" y="4025"/>
                  </a:lnTo>
                  <a:cubicBezTo>
                    <a:pt x="8514" y="4037"/>
                    <a:pt x="8585" y="4132"/>
                    <a:pt x="8585" y="4227"/>
                  </a:cubicBezTo>
                  <a:lnTo>
                    <a:pt x="8585" y="4763"/>
                  </a:lnTo>
                  <a:cubicBezTo>
                    <a:pt x="8585" y="4870"/>
                    <a:pt x="8514" y="4942"/>
                    <a:pt x="8419" y="4977"/>
                  </a:cubicBezTo>
                  <a:lnTo>
                    <a:pt x="7454" y="5168"/>
                  </a:lnTo>
                  <a:cubicBezTo>
                    <a:pt x="7383" y="5180"/>
                    <a:pt x="7335" y="5227"/>
                    <a:pt x="7323" y="5299"/>
                  </a:cubicBezTo>
                  <a:cubicBezTo>
                    <a:pt x="7276" y="5466"/>
                    <a:pt x="7216" y="5632"/>
                    <a:pt x="7145" y="5775"/>
                  </a:cubicBezTo>
                  <a:cubicBezTo>
                    <a:pt x="7097" y="5870"/>
                    <a:pt x="7145" y="5966"/>
                    <a:pt x="7228" y="6013"/>
                  </a:cubicBezTo>
                  <a:cubicBezTo>
                    <a:pt x="7254" y="6026"/>
                    <a:pt x="7280" y="6032"/>
                    <a:pt x="7305" y="6032"/>
                  </a:cubicBezTo>
                  <a:cubicBezTo>
                    <a:pt x="7372" y="6032"/>
                    <a:pt x="7431" y="5991"/>
                    <a:pt x="7466" y="5930"/>
                  </a:cubicBezTo>
                  <a:cubicBezTo>
                    <a:pt x="7526" y="5799"/>
                    <a:pt x="7585" y="5644"/>
                    <a:pt x="7633" y="5501"/>
                  </a:cubicBezTo>
                  <a:lnTo>
                    <a:pt x="8490" y="5323"/>
                  </a:lnTo>
                  <a:cubicBezTo>
                    <a:pt x="8764" y="5263"/>
                    <a:pt x="8954" y="5037"/>
                    <a:pt x="8954" y="4751"/>
                  </a:cubicBezTo>
                  <a:lnTo>
                    <a:pt x="8954" y="4215"/>
                  </a:lnTo>
                  <a:cubicBezTo>
                    <a:pt x="8954" y="3942"/>
                    <a:pt x="8764" y="3715"/>
                    <a:pt x="8490" y="3644"/>
                  </a:cubicBezTo>
                  <a:lnTo>
                    <a:pt x="7633" y="3465"/>
                  </a:lnTo>
                  <a:cubicBezTo>
                    <a:pt x="7573" y="3287"/>
                    <a:pt x="7502" y="3120"/>
                    <a:pt x="7418" y="2953"/>
                  </a:cubicBezTo>
                  <a:lnTo>
                    <a:pt x="7918" y="2227"/>
                  </a:lnTo>
                  <a:cubicBezTo>
                    <a:pt x="8061" y="2001"/>
                    <a:pt x="8038" y="1679"/>
                    <a:pt x="7835" y="1489"/>
                  </a:cubicBezTo>
                  <a:lnTo>
                    <a:pt x="7466" y="1120"/>
                  </a:lnTo>
                  <a:cubicBezTo>
                    <a:pt x="7356" y="1010"/>
                    <a:pt x="7211" y="952"/>
                    <a:pt x="7061" y="952"/>
                  </a:cubicBezTo>
                  <a:cubicBezTo>
                    <a:pt x="6952" y="952"/>
                    <a:pt x="6840" y="983"/>
                    <a:pt x="6740" y="1048"/>
                  </a:cubicBezTo>
                  <a:lnTo>
                    <a:pt x="6013" y="1537"/>
                  </a:lnTo>
                  <a:cubicBezTo>
                    <a:pt x="5847" y="1453"/>
                    <a:pt x="5668" y="1370"/>
                    <a:pt x="5490" y="1334"/>
                  </a:cubicBezTo>
                  <a:lnTo>
                    <a:pt x="5311" y="465"/>
                  </a:lnTo>
                  <a:cubicBezTo>
                    <a:pt x="5251" y="203"/>
                    <a:pt x="5025" y="1"/>
                    <a:pt x="474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4"/>
            <p:cNvSpPr/>
            <p:nvPr/>
          </p:nvSpPr>
          <p:spPr>
            <a:xfrm>
              <a:off x="2592191" y="2821673"/>
              <a:ext cx="113461" cy="98345"/>
            </a:xfrm>
            <a:custGeom>
              <a:avLst/>
              <a:gdLst/>
              <a:ahLst/>
              <a:cxnLst/>
              <a:rect l="l" t="t" r="r" b="b"/>
              <a:pathLst>
                <a:path w="3573" h="3097" extrusionOk="0">
                  <a:moveTo>
                    <a:pt x="1524" y="0"/>
                  </a:moveTo>
                  <a:cubicBezTo>
                    <a:pt x="989" y="0"/>
                    <a:pt x="465" y="215"/>
                    <a:pt x="72" y="584"/>
                  </a:cubicBezTo>
                  <a:cubicBezTo>
                    <a:pt x="0" y="655"/>
                    <a:pt x="0" y="774"/>
                    <a:pt x="72" y="834"/>
                  </a:cubicBezTo>
                  <a:cubicBezTo>
                    <a:pt x="113" y="876"/>
                    <a:pt x="164" y="896"/>
                    <a:pt x="212" y="896"/>
                  </a:cubicBezTo>
                  <a:cubicBezTo>
                    <a:pt x="259" y="896"/>
                    <a:pt x="304" y="876"/>
                    <a:pt x="334" y="834"/>
                  </a:cubicBezTo>
                  <a:cubicBezTo>
                    <a:pt x="643" y="524"/>
                    <a:pt x="1072" y="358"/>
                    <a:pt x="1500" y="358"/>
                  </a:cubicBezTo>
                  <a:cubicBezTo>
                    <a:pt x="2441" y="358"/>
                    <a:pt x="3203" y="1120"/>
                    <a:pt x="3203" y="2060"/>
                  </a:cubicBezTo>
                  <a:cubicBezTo>
                    <a:pt x="3203" y="2322"/>
                    <a:pt x="3144" y="2596"/>
                    <a:pt x="3024" y="2834"/>
                  </a:cubicBezTo>
                  <a:cubicBezTo>
                    <a:pt x="2965" y="2941"/>
                    <a:pt x="3013" y="3037"/>
                    <a:pt x="3096" y="3084"/>
                  </a:cubicBezTo>
                  <a:cubicBezTo>
                    <a:pt x="3132" y="3096"/>
                    <a:pt x="3155" y="3096"/>
                    <a:pt x="3191" y="3096"/>
                  </a:cubicBezTo>
                  <a:cubicBezTo>
                    <a:pt x="3251" y="3096"/>
                    <a:pt x="3322" y="3072"/>
                    <a:pt x="3346" y="3001"/>
                  </a:cubicBezTo>
                  <a:cubicBezTo>
                    <a:pt x="3501" y="2715"/>
                    <a:pt x="3572" y="2382"/>
                    <a:pt x="3572" y="2060"/>
                  </a:cubicBezTo>
                  <a:cubicBezTo>
                    <a:pt x="3572" y="929"/>
                    <a:pt x="2655" y="0"/>
                    <a:pt x="152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77;p4"/>
            <p:cNvSpPr/>
            <p:nvPr/>
          </p:nvSpPr>
          <p:spPr>
            <a:xfrm>
              <a:off x="2574408" y="2862129"/>
              <a:ext cx="106665" cy="90756"/>
            </a:xfrm>
            <a:custGeom>
              <a:avLst/>
              <a:gdLst/>
              <a:ahLst/>
              <a:cxnLst/>
              <a:rect l="l" t="t" r="r" b="b"/>
              <a:pathLst>
                <a:path w="3359" h="2858" extrusionOk="0">
                  <a:moveTo>
                    <a:pt x="294" y="1"/>
                  </a:moveTo>
                  <a:cubicBezTo>
                    <a:pt x="218" y="1"/>
                    <a:pt x="145" y="48"/>
                    <a:pt x="108" y="131"/>
                  </a:cubicBezTo>
                  <a:cubicBezTo>
                    <a:pt x="36" y="334"/>
                    <a:pt x="1" y="572"/>
                    <a:pt x="1" y="798"/>
                  </a:cubicBezTo>
                  <a:cubicBezTo>
                    <a:pt x="1" y="1929"/>
                    <a:pt x="917" y="2858"/>
                    <a:pt x="2049" y="2858"/>
                  </a:cubicBezTo>
                  <a:cubicBezTo>
                    <a:pt x="2477" y="2858"/>
                    <a:pt x="2894" y="2715"/>
                    <a:pt x="3251" y="2465"/>
                  </a:cubicBezTo>
                  <a:cubicBezTo>
                    <a:pt x="3346" y="2405"/>
                    <a:pt x="3358" y="2286"/>
                    <a:pt x="3299" y="2215"/>
                  </a:cubicBezTo>
                  <a:cubicBezTo>
                    <a:pt x="3263" y="2158"/>
                    <a:pt x="3206" y="2131"/>
                    <a:pt x="3151" y="2131"/>
                  </a:cubicBezTo>
                  <a:cubicBezTo>
                    <a:pt x="3114" y="2131"/>
                    <a:pt x="3077" y="2143"/>
                    <a:pt x="3049" y="2167"/>
                  </a:cubicBezTo>
                  <a:cubicBezTo>
                    <a:pt x="2763" y="2382"/>
                    <a:pt x="2406" y="2501"/>
                    <a:pt x="2049" y="2501"/>
                  </a:cubicBezTo>
                  <a:cubicBezTo>
                    <a:pt x="1108" y="2501"/>
                    <a:pt x="346" y="1739"/>
                    <a:pt x="346" y="798"/>
                  </a:cubicBezTo>
                  <a:cubicBezTo>
                    <a:pt x="346" y="608"/>
                    <a:pt x="382" y="429"/>
                    <a:pt x="441" y="250"/>
                  </a:cubicBezTo>
                  <a:cubicBezTo>
                    <a:pt x="501" y="143"/>
                    <a:pt x="441" y="36"/>
                    <a:pt x="358" y="12"/>
                  </a:cubicBezTo>
                  <a:cubicBezTo>
                    <a:pt x="337" y="4"/>
                    <a:pt x="315" y="1"/>
                    <a:pt x="29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78;p4"/>
            <p:cNvSpPr/>
            <p:nvPr/>
          </p:nvSpPr>
          <p:spPr>
            <a:xfrm>
              <a:off x="2676881" y="2923385"/>
              <a:ext cx="191324" cy="191324"/>
            </a:xfrm>
            <a:custGeom>
              <a:avLst/>
              <a:gdLst/>
              <a:ahLst/>
              <a:cxnLst/>
              <a:rect l="l" t="t" r="r" b="b"/>
              <a:pathLst>
                <a:path w="6025" h="6025" extrusionOk="0">
                  <a:moveTo>
                    <a:pt x="2810" y="0"/>
                  </a:moveTo>
                  <a:cubicBezTo>
                    <a:pt x="2608" y="0"/>
                    <a:pt x="2429" y="155"/>
                    <a:pt x="2382" y="357"/>
                  </a:cubicBezTo>
                  <a:lnTo>
                    <a:pt x="2274" y="893"/>
                  </a:lnTo>
                  <a:cubicBezTo>
                    <a:pt x="2191" y="929"/>
                    <a:pt x="2084" y="965"/>
                    <a:pt x="1989" y="1012"/>
                  </a:cubicBezTo>
                  <a:lnTo>
                    <a:pt x="1548" y="715"/>
                  </a:lnTo>
                  <a:cubicBezTo>
                    <a:pt x="1475" y="666"/>
                    <a:pt x="1393" y="643"/>
                    <a:pt x="1313" y="643"/>
                  </a:cubicBezTo>
                  <a:cubicBezTo>
                    <a:pt x="1198" y="643"/>
                    <a:pt x="1085" y="690"/>
                    <a:pt x="1000" y="774"/>
                  </a:cubicBezTo>
                  <a:lnTo>
                    <a:pt x="738" y="1024"/>
                  </a:lnTo>
                  <a:cubicBezTo>
                    <a:pt x="596" y="1179"/>
                    <a:pt x="572" y="1417"/>
                    <a:pt x="679" y="1584"/>
                  </a:cubicBezTo>
                  <a:lnTo>
                    <a:pt x="977" y="2024"/>
                  </a:lnTo>
                  <a:cubicBezTo>
                    <a:pt x="917" y="2143"/>
                    <a:pt x="858" y="2274"/>
                    <a:pt x="834" y="2417"/>
                  </a:cubicBezTo>
                  <a:cubicBezTo>
                    <a:pt x="798" y="2512"/>
                    <a:pt x="858" y="2608"/>
                    <a:pt x="965" y="2631"/>
                  </a:cubicBezTo>
                  <a:cubicBezTo>
                    <a:pt x="986" y="2639"/>
                    <a:pt x="1006" y="2642"/>
                    <a:pt x="1025" y="2642"/>
                  </a:cubicBezTo>
                  <a:cubicBezTo>
                    <a:pt x="1103" y="2642"/>
                    <a:pt x="1162" y="2587"/>
                    <a:pt x="1191" y="2501"/>
                  </a:cubicBezTo>
                  <a:cubicBezTo>
                    <a:pt x="1227" y="2358"/>
                    <a:pt x="1298" y="2215"/>
                    <a:pt x="1346" y="2096"/>
                  </a:cubicBezTo>
                  <a:cubicBezTo>
                    <a:pt x="1381" y="2036"/>
                    <a:pt x="1381" y="1965"/>
                    <a:pt x="1346" y="1905"/>
                  </a:cubicBezTo>
                  <a:lnTo>
                    <a:pt x="1000" y="1369"/>
                  </a:lnTo>
                  <a:cubicBezTo>
                    <a:pt x="977" y="1346"/>
                    <a:pt x="977" y="1310"/>
                    <a:pt x="1012" y="1286"/>
                  </a:cubicBezTo>
                  <a:lnTo>
                    <a:pt x="1262" y="1024"/>
                  </a:lnTo>
                  <a:cubicBezTo>
                    <a:pt x="1283" y="1010"/>
                    <a:pt x="1300" y="1004"/>
                    <a:pt x="1318" y="1004"/>
                  </a:cubicBezTo>
                  <a:cubicBezTo>
                    <a:pt x="1330" y="1004"/>
                    <a:pt x="1343" y="1007"/>
                    <a:pt x="1358" y="1012"/>
                  </a:cubicBezTo>
                  <a:lnTo>
                    <a:pt x="1893" y="1369"/>
                  </a:lnTo>
                  <a:cubicBezTo>
                    <a:pt x="1923" y="1393"/>
                    <a:pt x="1956" y="1405"/>
                    <a:pt x="1989" y="1405"/>
                  </a:cubicBezTo>
                  <a:cubicBezTo>
                    <a:pt x="2021" y="1405"/>
                    <a:pt x="2054" y="1393"/>
                    <a:pt x="2084" y="1369"/>
                  </a:cubicBezTo>
                  <a:cubicBezTo>
                    <a:pt x="2215" y="1298"/>
                    <a:pt x="2346" y="1238"/>
                    <a:pt x="2489" y="1203"/>
                  </a:cubicBezTo>
                  <a:cubicBezTo>
                    <a:pt x="2548" y="1191"/>
                    <a:pt x="2608" y="1131"/>
                    <a:pt x="2620" y="1072"/>
                  </a:cubicBezTo>
                  <a:lnTo>
                    <a:pt x="2751" y="429"/>
                  </a:lnTo>
                  <a:cubicBezTo>
                    <a:pt x="2751" y="405"/>
                    <a:pt x="2786" y="369"/>
                    <a:pt x="2822" y="369"/>
                  </a:cubicBezTo>
                  <a:lnTo>
                    <a:pt x="3167" y="369"/>
                  </a:lnTo>
                  <a:cubicBezTo>
                    <a:pt x="3203" y="369"/>
                    <a:pt x="3227" y="405"/>
                    <a:pt x="3239" y="429"/>
                  </a:cubicBezTo>
                  <a:lnTo>
                    <a:pt x="3382" y="1072"/>
                  </a:lnTo>
                  <a:cubicBezTo>
                    <a:pt x="3394" y="1143"/>
                    <a:pt x="3429" y="1191"/>
                    <a:pt x="3513" y="1203"/>
                  </a:cubicBezTo>
                  <a:cubicBezTo>
                    <a:pt x="3656" y="1250"/>
                    <a:pt x="3786" y="1310"/>
                    <a:pt x="3917" y="1369"/>
                  </a:cubicBezTo>
                  <a:cubicBezTo>
                    <a:pt x="3947" y="1387"/>
                    <a:pt x="3980" y="1396"/>
                    <a:pt x="4013" y="1396"/>
                  </a:cubicBezTo>
                  <a:cubicBezTo>
                    <a:pt x="4045" y="1396"/>
                    <a:pt x="4078" y="1387"/>
                    <a:pt x="4108" y="1369"/>
                  </a:cubicBezTo>
                  <a:lnTo>
                    <a:pt x="4644" y="1012"/>
                  </a:lnTo>
                  <a:cubicBezTo>
                    <a:pt x="4654" y="1007"/>
                    <a:pt x="4665" y="1004"/>
                    <a:pt x="4678" y="1004"/>
                  </a:cubicBezTo>
                  <a:cubicBezTo>
                    <a:pt x="4695" y="1004"/>
                    <a:pt x="4713" y="1010"/>
                    <a:pt x="4727" y="1024"/>
                  </a:cubicBezTo>
                  <a:lnTo>
                    <a:pt x="4989" y="1286"/>
                  </a:lnTo>
                  <a:cubicBezTo>
                    <a:pt x="5013" y="1310"/>
                    <a:pt x="5013" y="1346"/>
                    <a:pt x="5001" y="1369"/>
                  </a:cubicBezTo>
                  <a:lnTo>
                    <a:pt x="4644" y="1905"/>
                  </a:lnTo>
                  <a:cubicBezTo>
                    <a:pt x="4596" y="1965"/>
                    <a:pt x="4596" y="2036"/>
                    <a:pt x="4644" y="2096"/>
                  </a:cubicBezTo>
                  <a:cubicBezTo>
                    <a:pt x="4715" y="2239"/>
                    <a:pt x="4775" y="2370"/>
                    <a:pt x="4810" y="2501"/>
                  </a:cubicBezTo>
                  <a:cubicBezTo>
                    <a:pt x="4822" y="2560"/>
                    <a:pt x="4882" y="2620"/>
                    <a:pt x="4941" y="2631"/>
                  </a:cubicBezTo>
                  <a:lnTo>
                    <a:pt x="5584" y="2774"/>
                  </a:lnTo>
                  <a:cubicBezTo>
                    <a:pt x="5608" y="2774"/>
                    <a:pt x="5644" y="2798"/>
                    <a:pt x="5644" y="2846"/>
                  </a:cubicBezTo>
                  <a:lnTo>
                    <a:pt x="5644" y="3191"/>
                  </a:lnTo>
                  <a:cubicBezTo>
                    <a:pt x="5644" y="3215"/>
                    <a:pt x="5608" y="3251"/>
                    <a:pt x="5584" y="3263"/>
                  </a:cubicBezTo>
                  <a:lnTo>
                    <a:pt x="4941" y="3393"/>
                  </a:lnTo>
                  <a:cubicBezTo>
                    <a:pt x="4870" y="3405"/>
                    <a:pt x="4822" y="3453"/>
                    <a:pt x="4810" y="3524"/>
                  </a:cubicBezTo>
                  <a:cubicBezTo>
                    <a:pt x="4763" y="3679"/>
                    <a:pt x="4703" y="3810"/>
                    <a:pt x="4644" y="3929"/>
                  </a:cubicBezTo>
                  <a:cubicBezTo>
                    <a:pt x="4608" y="3989"/>
                    <a:pt x="4608" y="4060"/>
                    <a:pt x="4644" y="4120"/>
                  </a:cubicBezTo>
                  <a:lnTo>
                    <a:pt x="5001" y="4656"/>
                  </a:lnTo>
                  <a:cubicBezTo>
                    <a:pt x="5013" y="4691"/>
                    <a:pt x="5013" y="4715"/>
                    <a:pt x="4989" y="4751"/>
                  </a:cubicBezTo>
                  <a:lnTo>
                    <a:pt x="4727" y="5001"/>
                  </a:lnTo>
                  <a:cubicBezTo>
                    <a:pt x="4714" y="5020"/>
                    <a:pt x="4697" y="5029"/>
                    <a:pt x="4681" y="5029"/>
                  </a:cubicBezTo>
                  <a:cubicBezTo>
                    <a:pt x="4668" y="5029"/>
                    <a:pt x="4654" y="5023"/>
                    <a:pt x="4644" y="5013"/>
                  </a:cubicBezTo>
                  <a:lnTo>
                    <a:pt x="4108" y="4656"/>
                  </a:lnTo>
                  <a:cubicBezTo>
                    <a:pt x="4078" y="4638"/>
                    <a:pt x="4045" y="4629"/>
                    <a:pt x="4013" y="4629"/>
                  </a:cubicBezTo>
                  <a:cubicBezTo>
                    <a:pt x="3980" y="4629"/>
                    <a:pt x="3947" y="4638"/>
                    <a:pt x="3917" y="4656"/>
                  </a:cubicBezTo>
                  <a:cubicBezTo>
                    <a:pt x="3775" y="4739"/>
                    <a:pt x="3644" y="4798"/>
                    <a:pt x="3513" y="4822"/>
                  </a:cubicBezTo>
                  <a:cubicBezTo>
                    <a:pt x="3453" y="4834"/>
                    <a:pt x="3394" y="4894"/>
                    <a:pt x="3382" y="4953"/>
                  </a:cubicBezTo>
                  <a:lnTo>
                    <a:pt x="3239" y="5596"/>
                  </a:lnTo>
                  <a:cubicBezTo>
                    <a:pt x="3239" y="5632"/>
                    <a:pt x="3215" y="5656"/>
                    <a:pt x="3167" y="5656"/>
                  </a:cubicBezTo>
                  <a:lnTo>
                    <a:pt x="2822" y="5656"/>
                  </a:lnTo>
                  <a:cubicBezTo>
                    <a:pt x="2798" y="5656"/>
                    <a:pt x="2763" y="5632"/>
                    <a:pt x="2751" y="5596"/>
                  </a:cubicBezTo>
                  <a:lnTo>
                    <a:pt x="2620" y="4953"/>
                  </a:lnTo>
                  <a:cubicBezTo>
                    <a:pt x="2608" y="4882"/>
                    <a:pt x="2560" y="4834"/>
                    <a:pt x="2489" y="4822"/>
                  </a:cubicBezTo>
                  <a:cubicBezTo>
                    <a:pt x="2334" y="4775"/>
                    <a:pt x="2203" y="4715"/>
                    <a:pt x="2084" y="4656"/>
                  </a:cubicBezTo>
                  <a:cubicBezTo>
                    <a:pt x="2054" y="4644"/>
                    <a:pt x="2021" y="4638"/>
                    <a:pt x="1989" y="4638"/>
                  </a:cubicBezTo>
                  <a:cubicBezTo>
                    <a:pt x="1956" y="4638"/>
                    <a:pt x="1923" y="4644"/>
                    <a:pt x="1893" y="4656"/>
                  </a:cubicBezTo>
                  <a:lnTo>
                    <a:pt x="1358" y="5013"/>
                  </a:lnTo>
                  <a:cubicBezTo>
                    <a:pt x="1342" y="5023"/>
                    <a:pt x="1328" y="5029"/>
                    <a:pt x="1314" y="5029"/>
                  </a:cubicBezTo>
                  <a:cubicBezTo>
                    <a:pt x="1298" y="5029"/>
                    <a:pt x="1282" y="5020"/>
                    <a:pt x="1262" y="5001"/>
                  </a:cubicBezTo>
                  <a:lnTo>
                    <a:pt x="1012" y="4751"/>
                  </a:lnTo>
                  <a:cubicBezTo>
                    <a:pt x="977" y="4715"/>
                    <a:pt x="977" y="4691"/>
                    <a:pt x="1000" y="4656"/>
                  </a:cubicBezTo>
                  <a:lnTo>
                    <a:pt x="1346" y="4120"/>
                  </a:lnTo>
                  <a:cubicBezTo>
                    <a:pt x="1393" y="4060"/>
                    <a:pt x="1393" y="3989"/>
                    <a:pt x="1346" y="3929"/>
                  </a:cubicBezTo>
                  <a:cubicBezTo>
                    <a:pt x="1274" y="3798"/>
                    <a:pt x="1215" y="3667"/>
                    <a:pt x="1191" y="3524"/>
                  </a:cubicBezTo>
                  <a:cubicBezTo>
                    <a:pt x="1167" y="3465"/>
                    <a:pt x="1108" y="3405"/>
                    <a:pt x="1048" y="3393"/>
                  </a:cubicBezTo>
                  <a:lnTo>
                    <a:pt x="417" y="3263"/>
                  </a:lnTo>
                  <a:cubicBezTo>
                    <a:pt x="381" y="3263"/>
                    <a:pt x="357" y="3227"/>
                    <a:pt x="357" y="3191"/>
                  </a:cubicBezTo>
                  <a:lnTo>
                    <a:pt x="357" y="2846"/>
                  </a:lnTo>
                  <a:cubicBezTo>
                    <a:pt x="357" y="2810"/>
                    <a:pt x="381" y="2786"/>
                    <a:pt x="417" y="2774"/>
                  </a:cubicBezTo>
                  <a:lnTo>
                    <a:pt x="453" y="2751"/>
                  </a:lnTo>
                  <a:cubicBezTo>
                    <a:pt x="560" y="2739"/>
                    <a:pt x="619" y="2631"/>
                    <a:pt x="608" y="2548"/>
                  </a:cubicBezTo>
                  <a:cubicBezTo>
                    <a:pt x="597" y="2450"/>
                    <a:pt x="506" y="2392"/>
                    <a:pt x="427" y="2392"/>
                  </a:cubicBezTo>
                  <a:cubicBezTo>
                    <a:pt x="419" y="2392"/>
                    <a:pt x="412" y="2392"/>
                    <a:pt x="405" y="2393"/>
                  </a:cubicBezTo>
                  <a:lnTo>
                    <a:pt x="357" y="2417"/>
                  </a:lnTo>
                  <a:cubicBezTo>
                    <a:pt x="143" y="2453"/>
                    <a:pt x="0" y="2631"/>
                    <a:pt x="0" y="2846"/>
                  </a:cubicBezTo>
                  <a:lnTo>
                    <a:pt x="0" y="3191"/>
                  </a:lnTo>
                  <a:cubicBezTo>
                    <a:pt x="0" y="3393"/>
                    <a:pt x="143" y="3572"/>
                    <a:pt x="357" y="3620"/>
                  </a:cubicBezTo>
                  <a:lnTo>
                    <a:pt x="893" y="3727"/>
                  </a:lnTo>
                  <a:cubicBezTo>
                    <a:pt x="917" y="3810"/>
                    <a:pt x="965" y="3917"/>
                    <a:pt x="1012" y="4001"/>
                  </a:cubicBezTo>
                  <a:lnTo>
                    <a:pt x="715" y="4453"/>
                  </a:lnTo>
                  <a:cubicBezTo>
                    <a:pt x="596" y="4632"/>
                    <a:pt x="619" y="4858"/>
                    <a:pt x="774" y="5001"/>
                  </a:cubicBezTo>
                  <a:lnTo>
                    <a:pt x="1024" y="5251"/>
                  </a:lnTo>
                  <a:cubicBezTo>
                    <a:pt x="1112" y="5339"/>
                    <a:pt x="1227" y="5381"/>
                    <a:pt x="1338" y="5381"/>
                  </a:cubicBezTo>
                  <a:cubicBezTo>
                    <a:pt x="1423" y="5381"/>
                    <a:pt x="1505" y="5357"/>
                    <a:pt x="1572" y="5310"/>
                  </a:cubicBezTo>
                  <a:lnTo>
                    <a:pt x="2024" y="5013"/>
                  </a:lnTo>
                  <a:cubicBezTo>
                    <a:pt x="2108" y="5060"/>
                    <a:pt x="2203" y="5108"/>
                    <a:pt x="2310" y="5132"/>
                  </a:cubicBezTo>
                  <a:lnTo>
                    <a:pt x="2405" y="5668"/>
                  </a:lnTo>
                  <a:cubicBezTo>
                    <a:pt x="2453" y="5882"/>
                    <a:pt x="2632" y="6025"/>
                    <a:pt x="2846" y="6025"/>
                  </a:cubicBezTo>
                  <a:lnTo>
                    <a:pt x="3179" y="6025"/>
                  </a:lnTo>
                  <a:cubicBezTo>
                    <a:pt x="3394" y="6025"/>
                    <a:pt x="3572" y="5882"/>
                    <a:pt x="3620" y="5668"/>
                  </a:cubicBezTo>
                  <a:lnTo>
                    <a:pt x="3715" y="5132"/>
                  </a:lnTo>
                  <a:cubicBezTo>
                    <a:pt x="3810" y="5108"/>
                    <a:pt x="3917" y="5060"/>
                    <a:pt x="4001" y="5013"/>
                  </a:cubicBezTo>
                  <a:lnTo>
                    <a:pt x="4453" y="5310"/>
                  </a:lnTo>
                  <a:cubicBezTo>
                    <a:pt x="4529" y="5361"/>
                    <a:pt x="4611" y="5386"/>
                    <a:pt x="4692" y="5386"/>
                  </a:cubicBezTo>
                  <a:cubicBezTo>
                    <a:pt x="4803" y="5386"/>
                    <a:pt x="4912" y="5340"/>
                    <a:pt x="5001" y="5251"/>
                  </a:cubicBezTo>
                  <a:lnTo>
                    <a:pt x="5251" y="5001"/>
                  </a:lnTo>
                  <a:cubicBezTo>
                    <a:pt x="5406" y="4858"/>
                    <a:pt x="5418" y="4620"/>
                    <a:pt x="5310" y="4453"/>
                  </a:cubicBezTo>
                  <a:lnTo>
                    <a:pt x="5013" y="4001"/>
                  </a:lnTo>
                  <a:cubicBezTo>
                    <a:pt x="5060" y="3917"/>
                    <a:pt x="5108" y="3822"/>
                    <a:pt x="5132" y="3727"/>
                  </a:cubicBezTo>
                  <a:lnTo>
                    <a:pt x="5668" y="3620"/>
                  </a:lnTo>
                  <a:cubicBezTo>
                    <a:pt x="5882" y="3572"/>
                    <a:pt x="6025" y="3393"/>
                    <a:pt x="6025" y="3191"/>
                  </a:cubicBezTo>
                  <a:lnTo>
                    <a:pt x="6025" y="2846"/>
                  </a:lnTo>
                  <a:cubicBezTo>
                    <a:pt x="6001" y="2631"/>
                    <a:pt x="5846" y="2453"/>
                    <a:pt x="5644" y="2417"/>
                  </a:cubicBezTo>
                  <a:lnTo>
                    <a:pt x="5108" y="2310"/>
                  </a:lnTo>
                  <a:cubicBezTo>
                    <a:pt x="5072" y="2215"/>
                    <a:pt x="5025" y="2120"/>
                    <a:pt x="4989" y="2024"/>
                  </a:cubicBezTo>
                  <a:lnTo>
                    <a:pt x="5287" y="1584"/>
                  </a:lnTo>
                  <a:cubicBezTo>
                    <a:pt x="5406" y="1405"/>
                    <a:pt x="5370" y="1179"/>
                    <a:pt x="5227" y="1024"/>
                  </a:cubicBezTo>
                  <a:lnTo>
                    <a:pt x="4965" y="774"/>
                  </a:lnTo>
                  <a:cubicBezTo>
                    <a:pt x="4882" y="691"/>
                    <a:pt x="4766" y="648"/>
                    <a:pt x="4651" y="648"/>
                  </a:cubicBezTo>
                  <a:cubicBezTo>
                    <a:pt x="4569" y="648"/>
                    <a:pt x="4487" y="670"/>
                    <a:pt x="4418" y="715"/>
                  </a:cubicBezTo>
                  <a:lnTo>
                    <a:pt x="3977" y="1012"/>
                  </a:lnTo>
                  <a:cubicBezTo>
                    <a:pt x="3882" y="965"/>
                    <a:pt x="3786" y="929"/>
                    <a:pt x="3691" y="893"/>
                  </a:cubicBezTo>
                  <a:lnTo>
                    <a:pt x="3584" y="357"/>
                  </a:lnTo>
                  <a:cubicBezTo>
                    <a:pt x="3536" y="155"/>
                    <a:pt x="3358" y="0"/>
                    <a:pt x="315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79;p4"/>
            <p:cNvSpPr/>
            <p:nvPr/>
          </p:nvSpPr>
          <p:spPr>
            <a:xfrm>
              <a:off x="2738867" y="2986895"/>
              <a:ext cx="65066" cy="65066"/>
            </a:xfrm>
            <a:custGeom>
              <a:avLst/>
              <a:gdLst/>
              <a:ahLst/>
              <a:cxnLst/>
              <a:rect l="l" t="t" r="r" b="b"/>
              <a:pathLst>
                <a:path w="2049" h="2049" extrusionOk="0">
                  <a:moveTo>
                    <a:pt x="1025" y="0"/>
                  </a:moveTo>
                  <a:cubicBezTo>
                    <a:pt x="453" y="0"/>
                    <a:pt x="1" y="453"/>
                    <a:pt x="1" y="1024"/>
                  </a:cubicBezTo>
                  <a:cubicBezTo>
                    <a:pt x="1" y="1584"/>
                    <a:pt x="453" y="2048"/>
                    <a:pt x="1025" y="2048"/>
                  </a:cubicBezTo>
                  <a:cubicBezTo>
                    <a:pt x="1251" y="2048"/>
                    <a:pt x="1465" y="1977"/>
                    <a:pt x="1644" y="1846"/>
                  </a:cubicBezTo>
                  <a:cubicBezTo>
                    <a:pt x="1727" y="1786"/>
                    <a:pt x="1739" y="1667"/>
                    <a:pt x="1680" y="1584"/>
                  </a:cubicBezTo>
                  <a:cubicBezTo>
                    <a:pt x="1646" y="1543"/>
                    <a:pt x="1593" y="1522"/>
                    <a:pt x="1540" y="1522"/>
                  </a:cubicBezTo>
                  <a:cubicBezTo>
                    <a:pt x="1500" y="1522"/>
                    <a:pt x="1461" y="1534"/>
                    <a:pt x="1430" y="1560"/>
                  </a:cubicBezTo>
                  <a:cubicBezTo>
                    <a:pt x="1311" y="1644"/>
                    <a:pt x="1168" y="1691"/>
                    <a:pt x="1025" y="1691"/>
                  </a:cubicBezTo>
                  <a:cubicBezTo>
                    <a:pt x="668" y="1691"/>
                    <a:pt x="370" y="1393"/>
                    <a:pt x="370" y="1036"/>
                  </a:cubicBezTo>
                  <a:cubicBezTo>
                    <a:pt x="382" y="655"/>
                    <a:pt x="680" y="370"/>
                    <a:pt x="1037" y="370"/>
                  </a:cubicBezTo>
                  <a:cubicBezTo>
                    <a:pt x="1394" y="370"/>
                    <a:pt x="1692" y="667"/>
                    <a:pt x="1692" y="1024"/>
                  </a:cubicBezTo>
                  <a:cubicBezTo>
                    <a:pt x="1692" y="1132"/>
                    <a:pt x="1775" y="1203"/>
                    <a:pt x="1870" y="1203"/>
                  </a:cubicBezTo>
                  <a:cubicBezTo>
                    <a:pt x="1965" y="1203"/>
                    <a:pt x="2049" y="1108"/>
                    <a:pt x="2049" y="1024"/>
                  </a:cubicBezTo>
                  <a:cubicBezTo>
                    <a:pt x="2049" y="453"/>
                    <a:pt x="1584" y="0"/>
                    <a:pt x="102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80;p4"/>
            <p:cNvSpPr/>
            <p:nvPr/>
          </p:nvSpPr>
          <p:spPr>
            <a:xfrm>
              <a:off x="2604670" y="2851904"/>
              <a:ext cx="70718" cy="71131"/>
            </a:xfrm>
            <a:custGeom>
              <a:avLst/>
              <a:gdLst/>
              <a:ahLst/>
              <a:cxnLst/>
              <a:rect l="l" t="t" r="r" b="b"/>
              <a:pathLst>
                <a:path w="2227" h="2240" extrusionOk="0">
                  <a:moveTo>
                    <a:pt x="1107" y="382"/>
                  </a:moveTo>
                  <a:cubicBezTo>
                    <a:pt x="1512" y="382"/>
                    <a:pt x="1858" y="715"/>
                    <a:pt x="1858" y="1120"/>
                  </a:cubicBezTo>
                  <a:cubicBezTo>
                    <a:pt x="1858" y="1525"/>
                    <a:pt x="1512" y="1870"/>
                    <a:pt x="1107" y="1870"/>
                  </a:cubicBezTo>
                  <a:cubicBezTo>
                    <a:pt x="691" y="1870"/>
                    <a:pt x="369" y="1525"/>
                    <a:pt x="369" y="1120"/>
                  </a:cubicBezTo>
                  <a:cubicBezTo>
                    <a:pt x="369" y="703"/>
                    <a:pt x="703" y="382"/>
                    <a:pt x="1107" y="382"/>
                  </a:cubicBezTo>
                  <a:close/>
                  <a:moveTo>
                    <a:pt x="1107" y="1"/>
                  </a:moveTo>
                  <a:cubicBezTo>
                    <a:pt x="500" y="1"/>
                    <a:pt x="0" y="513"/>
                    <a:pt x="0" y="1120"/>
                  </a:cubicBezTo>
                  <a:cubicBezTo>
                    <a:pt x="0" y="1727"/>
                    <a:pt x="500" y="2239"/>
                    <a:pt x="1107" y="2239"/>
                  </a:cubicBezTo>
                  <a:cubicBezTo>
                    <a:pt x="1727" y="2239"/>
                    <a:pt x="2227" y="1727"/>
                    <a:pt x="2227" y="1120"/>
                  </a:cubicBezTo>
                  <a:cubicBezTo>
                    <a:pt x="2227" y="513"/>
                    <a:pt x="1727" y="1"/>
                    <a:pt x="110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81" name="Google Shape;181;p4" descr="Fire with solid fill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18488" y="1257295"/>
            <a:ext cx="429656" cy="443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4" descr="Statistics outlin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907389" y="2978726"/>
            <a:ext cx="475374" cy="475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4" descr="Presentation with pie chart outlin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421046" y="3017574"/>
            <a:ext cx="400234" cy="4002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4" descr="Transfer outline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859563" y="2985224"/>
            <a:ext cx="475374" cy="475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5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22154" r="22154"/>
          <a:stretch/>
        </p:blipFill>
        <p:spPr>
          <a:xfrm>
            <a:off x="545870" y="553000"/>
            <a:ext cx="4284900" cy="43272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90" name="Google Shape;190;p5"/>
          <p:cNvSpPr txBox="1">
            <a:spLocks noGrp="1"/>
          </p:cNvSpPr>
          <p:nvPr>
            <p:ph type="title"/>
          </p:nvPr>
        </p:nvSpPr>
        <p:spPr>
          <a:xfrm>
            <a:off x="3734325" y="1199300"/>
            <a:ext cx="4696500" cy="5727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30394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Background</a:t>
            </a:r>
            <a:endParaRPr/>
          </a:p>
        </p:txBody>
      </p:sp>
      <p:sp>
        <p:nvSpPr>
          <p:cNvPr id="191" name="Google Shape;191;p5"/>
          <p:cNvSpPr txBox="1">
            <a:spLocks noGrp="1"/>
          </p:cNvSpPr>
          <p:nvPr>
            <p:ph type="subTitle" idx="1"/>
          </p:nvPr>
        </p:nvSpPr>
        <p:spPr>
          <a:xfrm>
            <a:off x="3734326" y="2040089"/>
            <a:ext cx="5337300" cy="18162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Widely used in small to medium industrial plants</a:t>
            </a:r>
            <a:endParaRPr sz="1200"/>
          </a:p>
          <a:p>
            <a:pPr marL="0" marR="0" lvl="0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Compact, packaged, and easy to operate</a:t>
            </a:r>
            <a:endParaRPr sz="1200"/>
          </a:p>
          <a:p>
            <a:pPr marL="0" marR="0" lvl="0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Applied in food, chemical, pharma, healthcare, and general industry</a:t>
            </a:r>
            <a:endParaRPr sz="1200"/>
          </a:p>
          <a:p>
            <a:pPr marL="0" marR="0" lvl="0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Typical pressure: 6–25 bar</a:t>
            </a:r>
            <a:endParaRPr sz="1200"/>
          </a:p>
          <a:p>
            <a:pPr marL="0" marR="0" lvl="0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Typical capacity: ~0.5–20 t/h</a:t>
            </a:r>
            <a:endParaRPr sz="1200"/>
          </a:p>
          <a:p>
            <a:pPr marL="0" marR="0" lvl="0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Three-pass designs common for higher efficiency</a:t>
            </a:r>
            <a:endParaRPr sz="12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3c27f0901b5_1_1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Boiler Setup</a:t>
            </a:r>
            <a:endParaRPr/>
          </a:p>
        </p:txBody>
      </p:sp>
      <p:sp>
        <p:nvSpPr>
          <p:cNvPr id="197" name="Google Shape;197;g3c27f0901b5_1_12"/>
          <p:cNvSpPr/>
          <p:nvPr/>
        </p:nvSpPr>
        <p:spPr>
          <a:xfrm>
            <a:off x="537300" y="1147875"/>
            <a:ext cx="8084100" cy="3492600"/>
          </a:xfrm>
          <a:prstGeom prst="rect">
            <a:avLst/>
          </a:prstGeom>
          <a:solidFill>
            <a:srgbClr val="5F8195">
              <a:alpha val="0"/>
            </a:srgbClr>
          </a:solidFill>
          <a:ln w="28575" cap="flat" cmpd="sng">
            <a:solidFill>
              <a:srgbClr val="30394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98" name="Google Shape;198;g3c27f0901b5_1_12"/>
          <p:cNvPicPr preferRelativeResize="0"/>
          <p:nvPr/>
        </p:nvPicPr>
        <p:blipFill rotWithShape="1">
          <a:blip r:embed="rId3">
            <a:alphaModFix/>
          </a:blip>
          <a:srcRect b="6358"/>
          <a:stretch/>
        </p:blipFill>
        <p:spPr>
          <a:xfrm>
            <a:off x="2440763" y="1413262"/>
            <a:ext cx="4262475" cy="2961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Configuration</a:t>
            </a:r>
            <a:endParaRPr/>
          </a:p>
        </p:txBody>
      </p:sp>
      <p:sp>
        <p:nvSpPr>
          <p:cNvPr id="204" name="Google Shape;204;p7"/>
          <p:cNvSpPr txBox="1">
            <a:spLocks noGrp="1"/>
          </p:cNvSpPr>
          <p:nvPr>
            <p:ph type="subTitle" idx="1"/>
          </p:nvPr>
        </p:nvSpPr>
        <p:spPr>
          <a:xfrm>
            <a:off x="5802922" y="1450208"/>
            <a:ext cx="2831123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" sz="1100"/>
              <a:t>Two staggered fire-tube banks</a:t>
            </a:r>
            <a:endParaRPr/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" sz="1100"/>
              <a:t>118 and 100 tubes</a:t>
            </a:r>
            <a:endParaRPr/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" sz="1100"/>
              <a:t>76 mm inner diameter tubes</a:t>
            </a:r>
            <a:endParaRPr/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" sz="1100"/>
              <a:t>Main convective heat-transfer surface</a:t>
            </a:r>
            <a:endParaRPr sz="1100"/>
          </a:p>
        </p:txBody>
      </p:sp>
      <p:sp>
        <p:nvSpPr>
          <p:cNvPr id="205" name="Google Shape;205;p7"/>
          <p:cNvSpPr txBox="1">
            <a:spLocks noGrp="1"/>
          </p:cNvSpPr>
          <p:nvPr>
            <p:ph type="subTitle" idx="2"/>
          </p:nvPr>
        </p:nvSpPr>
        <p:spPr>
          <a:xfrm>
            <a:off x="6137885" y="1169983"/>
            <a:ext cx="1986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45720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</a:pPr>
            <a:r>
              <a:rPr lang="en"/>
              <a:t>2</a:t>
            </a:r>
            <a:r>
              <a:rPr lang="en" baseline="30000"/>
              <a:t>nd</a:t>
            </a:r>
            <a:r>
              <a:rPr lang="en"/>
              <a:t> + 3</a:t>
            </a:r>
            <a:r>
              <a:rPr lang="en" baseline="30000"/>
              <a:t>rd</a:t>
            </a:r>
            <a:r>
              <a:rPr lang="en"/>
              <a:t> Pass</a:t>
            </a:r>
            <a:endParaRPr/>
          </a:p>
        </p:txBody>
      </p:sp>
      <p:sp>
        <p:nvSpPr>
          <p:cNvPr id="206" name="Google Shape;206;p7"/>
          <p:cNvSpPr txBox="1">
            <a:spLocks noGrp="1"/>
          </p:cNvSpPr>
          <p:nvPr>
            <p:ph type="subTitle" idx="3"/>
          </p:nvPr>
        </p:nvSpPr>
        <p:spPr>
          <a:xfrm>
            <a:off x="509954" y="3123030"/>
            <a:ext cx="3066408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" sz="1100"/>
              <a:t>External shell-and-tube heat exchanger</a:t>
            </a:r>
            <a:endParaRPr/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" sz="1100"/>
              <a:t>120 tubes, 25 mm inner diameter</a:t>
            </a:r>
            <a:endParaRPr/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" sz="1100"/>
              <a:t>80 m total tube length</a:t>
            </a:r>
            <a:endParaRPr/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" sz="1100"/>
              <a:t>Feedwater preheating section</a:t>
            </a:r>
            <a:endParaRPr sz="1100"/>
          </a:p>
        </p:txBody>
      </p:sp>
      <p:sp>
        <p:nvSpPr>
          <p:cNvPr id="207" name="Google Shape;207;p7"/>
          <p:cNvSpPr txBox="1">
            <a:spLocks noGrp="1"/>
          </p:cNvSpPr>
          <p:nvPr>
            <p:ph type="subTitle" idx="4"/>
          </p:nvPr>
        </p:nvSpPr>
        <p:spPr>
          <a:xfrm>
            <a:off x="3300050" y="3093025"/>
            <a:ext cx="27393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" sz="1100"/>
              <a:t>Horizontal pressure vessel</a:t>
            </a:r>
            <a:endParaRPr/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" sz="1100"/>
              <a:t>4.5 m inner diameter, 5.0 m length</a:t>
            </a:r>
            <a:endParaRPr/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" sz="1100"/>
              <a:t>Encloses water submerged furnace and tube banks</a:t>
            </a:r>
            <a:endParaRPr/>
          </a:p>
        </p:txBody>
      </p:sp>
      <p:sp>
        <p:nvSpPr>
          <p:cNvPr id="208" name="Google Shape;208;p7"/>
          <p:cNvSpPr txBox="1">
            <a:spLocks noGrp="1"/>
          </p:cNvSpPr>
          <p:nvPr>
            <p:ph type="subTitle" idx="5"/>
          </p:nvPr>
        </p:nvSpPr>
        <p:spPr>
          <a:xfrm>
            <a:off x="1104250" y="2817608"/>
            <a:ext cx="1986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45720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</a:pPr>
            <a:r>
              <a:rPr lang="en"/>
              <a:t>Economizer</a:t>
            </a:r>
            <a:endParaRPr/>
          </a:p>
        </p:txBody>
      </p:sp>
      <p:sp>
        <p:nvSpPr>
          <p:cNvPr id="209" name="Google Shape;209;p7"/>
          <p:cNvSpPr txBox="1">
            <a:spLocks noGrp="1"/>
          </p:cNvSpPr>
          <p:nvPr>
            <p:ph type="subTitle" idx="6"/>
          </p:nvPr>
        </p:nvSpPr>
        <p:spPr>
          <a:xfrm>
            <a:off x="3619363" y="2817608"/>
            <a:ext cx="1986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45720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</a:pPr>
            <a:r>
              <a:rPr lang="en"/>
              <a:t>Drum</a:t>
            </a:r>
            <a:endParaRPr/>
          </a:p>
        </p:txBody>
      </p:sp>
      <p:sp>
        <p:nvSpPr>
          <p:cNvPr id="210" name="Google Shape;210;p7"/>
          <p:cNvSpPr txBox="1">
            <a:spLocks noGrp="1"/>
          </p:cNvSpPr>
          <p:nvPr>
            <p:ph type="subTitle" idx="8"/>
          </p:nvPr>
        </p:nvSpPr>
        <p:spPr>
          <a:xfrm>
            <a:off x="6137885" y="2817608"/>
            <a:ext cx="1986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45720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</a:pPr>
            <a:r>
              <a:rPr lang="en"/>
              <a:t>Streams</a:t>
            </a:r>
            <a:endParaRPr/>
          </a:p>
        </p:txBody>
      </p:sp>
      <p:sp>
        <p:nvSpPr>
          <p:cNvPr id="211" name="Google Shape;211;p7"/>
          <p:cNvSpPr txBox="1">
            <a:spLocks noGrp="1"/>
          </p:cNvSpPr>
          <p:nvPr>
            <p:ph type="subTitle" idx="9"/>
          </p:nvPr>
        </p:nvSpPr>
        <p:spPr>
          <a:xfrm>
            <a:off x="509955" y="1445390"/>
            <a:ext cx="3066408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" sz="1100"/>
              <a:t>Single large fire tube</a:t>
            </a:r>
            <a:endParaRPr/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" sz="1100"/>
              <a:t>1.4 m inner diameter, 5.3 m length</a:t>
            </a:r>
            <a:endParaRPr/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" sz="1100"/>
              <a:t>Main combustion chamber inside the shell</a:t>
            </a:r>
            <a:endParaRPr/>
          </a:p>
        </p:txBody>
      </p:sp>
      <p:sp>
        <p:nvSpPr>
          <p:cNvPr id="212" name="Google Shape;212;p7"/>
          <p:cNvSpPr txBox="1">
            <a:spLocks noGrp="1"/>
          </p:cNvSpPr>
          <p:nvPr>
            <p:ph type="subTitle" idx="13"/>
          </p:nvPr>
        </p:nvSpPr>
        <p:spPr>
          <a:xfrm>
            <a:off x="3306843" y="1445390"/>
            <a:ext cx="2739271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" sz="1100"/>
              <a:t>Two wet-back reversal chambers</a:t>
            </a:r>
            <a:endParaRPr/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" sz="1100"/>
              <a:t>1.6 m inner diameter, 0.8 m length each</a:t>
            </a:r>
            <a:endParaRPr/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" sz="1100"/>
              <a:t>Turn flue gas 180° between passes</a:t>
            </a:r>
            <a:endParaRPr sz="1100"/>
          </a:p>
        </p:txBody>
      </p:sp>
      <p:sp>
        <p:nvSpPr>
          <p:cNvPr id="213" name="Google Shape;213;p7"/>
          <p:cNvSpPr txBox="1">
            <a:spLocks noGrp="1"/>
          </p:cNvSpPr>
          <p:nvPr>
            <p:ph type="subTitle" idx="14"/>
          </p:nvPr>
        </p:nvSpPr>
        <p:spPr>
          <a:xfrm>
            <a:off x="1104249" y="1169971"/>
            <a:ext cx="1993639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45720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</a:pPr>
            <a:r>
              <a:rPr lang="en"/>
              <a:t>1</a:t>
            </a:r>
            <a:r>
              <a:rPr lang="en" baseline="30000"/>
              <a:t>st</a:t>
            </a:r>
            <a:r>
              <a:rPr lang="en"/>
              <a:t> Pass</a:t>
            </a:r>
            <a:endParaRPr/>
          </a:p>
        </p:txBody>
      </p:sp>
      <p:sp>
        <p:nvSpPr>
          <p:cNvPr id="214" name="Google Shape;214;p7"/>
          <p:cNvSpPr txBox="1">
            <a:spLocks noGrp="1"/>
          </p:cNvSpPr>
          <p:nvPr>
            <p:ph type="subTitle" idx="15"/>
          </p:nvPr>
        </p:nvSpPr>
        <p:spPr>
          <a:xfrm>
            <a:off x="3619363" y="1169971"/>
            <a:ext cx="1986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45720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</a:pPr>
            <a:r>
              <a:rPr lang="en"/>
              <a:t>1</a:t>
            </a:r>
            <a:r>
              <a:rPr lang="en" baseline="30000"/>
              <a:t>st</a:t>
            </a:r>
            <a:r>
              <a:rPr lang="en"/>
              <a:t> + 2</a:t>
            </a:r>
            <a:r>
              <a:rPr lang="en" baseline="30000"/>
              <a:t>nd</a:t>
            </a:r>
            <a:r>
              <a:rPr lang="en"/>
              <a:t> Reversal</a:t>
            </a:r>
            <a:endParaRPr/>
          </a:p>
        </p:txBody>
      </p:sp>
      <p:sp>
        <p:nvSpPr>
          <p:cNvPr id="215" name="Google Shape;215;p7"/>
          <p:cNvSpPr txBox="1">
            <a:spLocks noGrp="1"/>
          </p:cNvSpPr>
          <p:nvPr>
            <p:ph type="subTitle" idx="7"/>
          </p:nvPr>
        </p:nvSpPr>
        <p:spPr>
          <a:xfrm>
            <a:off x="5802922" y="3093028"/>
            <a:ext cx="2831123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" sz="1100"/>
              <a:t>Fuel and air enter at burner</a:t>
            </a:r>
            <a:endParaRPr/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" sz="1100"/>
              <a:t>Flue gas flows through passes and economizer</a:t>
            </a:r>
            <a:endParaRPr/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" sz="1100"/>
              <a:t>Feedwater enters via economizer before drum</a:t>
            </a:r>
            <a:endParaRPr sz="1100"/>
          </a:p>
        </p:txBody>
      </p:sp>
      <p:cxnSp>
        <p:nvCxnSpPr>
          <p:cNvPr id="216" name="Google Shape;216;p7"/>
          <p:cNvCxnSpPr/>
          <p:nvPr/>
        </p:nvCxnSpPr>
        <p:spPr>
          <a:xfrm>
            <a:off x="720000" y="1493375"/>
            <a:ext cx="7704000" cy="0"/>
          </a:xfrm>
          <a:prstGeom prst="straightConnector1">
            <a:avLst/>
          </a:prstGeom>
          <a:noFill/>
          <a:ln w="28575" cap="flat" cmpd="sng">
            <a:solidFill>
              <a:srgbClr val="30394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7" name="Google Shape;217;p7"/>
          <p:cNvCxnSpPr/>
          <p:nvPr/>
        </p:nvCxnSpPr>
        <p:spPr>
          <a:xfrm>
            <a:off x="824488" y="3123025"/>
            <a:ext cx="7704000" cy="0"/>
          </a:xfrm>
          <a:prstGeom prst="straightConnector1">
            <a:avLst/>
          </a:prstGeom>
          <a:noFill/>
          <a:ln w="28575" cap="flat" cmpd="sng">
            <a:solidFill>
              <a:srgbClr val="30394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Boiler Stages</a:t>
            </a:r>
            <a:endParaRPr/>
          </a:p>
        </p:txBody>
      </p:sp>
      <p:pic>
        <p:nvPicPr>
          <p:cNvPr id="223" name="Google Shape;223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75453" y="1221280"/>
            <a:ext cx="5193093" cy="3195319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8"/>
          <p:cNvSpPr/>
          <p:nvPr/>
        </p:nvSpPr>
        <p:spPr>
          <a:xfrm>
            <a:off x="549525" y="1160100"/>
            <a:ext cx="8071800" cy="3602400"/>
          </a:xfrm>
          <a:prstGeom prst="rect">
            <a:avLst/>
          </a:prstGeom>
          <a:solidFill>
            <a:srgbClr val="5F8195">
              <a:alpha val="0"/>
            </a:srgbClr>
          </a:solidFill>
          <a:ln w="28575" cap="flat" cmpd="sng">
            <a:solidFill>
              <a:srgbClr val="30394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9"/>
          <p:cNvSpPr/>
          <p:nvPr/>
        </p:nvSpPr>
        <p:spPr>
          <a:xfrm>
            <a:off x="3663450" y="2147800"/>
            <a:ext cx="5336400" cy="1914300"/>
          </a:xfrm>
          <a:prstGeom prst="rect">
            <a:avLst/>
          </a:prstGeom>
          <a:solidFill>
            <a:srgbClr val="303942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9"/>
          <p:cNvSpPr/>
          <p:nvPr/>
        </p:nvSpPr>
        <p:spPr>
          <a:xfrm>
            <a:off x="3663450" y="1199300"/>
            <a:ext cx="5336400" cy="644700"/>
          </a:xfrm>
          <a:prstGeom prst="rect">
            <a:avLst/>
          </a:prstGeom>
          <a:solidFill>
            <a:srgbClr val="303942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1" name="Google Shape;231;p9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7034" t="8204" r="7744" b="8204"/>
          <a:stretch/>
        </p:blipFill>
        <p:spPr>
          <a:xfrm>
            <a:off x="473649" y="821953"/>
            <a:ext cx="2952839" cy="3499593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232" name="Google Shape;232;p9"/>
          <p:cNvSpPr txBox="1">
            <a:spLocks noGrp="1"/>
          </p:cNvSpPr>
          <p:nvPr>
            <p:ph type="title"/>
          </p:nvPr>
        </p:nvSpPr>
        <p:spPr>
          <a:xfrm>
            <a:off x="3734325" y="1199300"/>
            <a:ext cx="4696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chemeClr val="lt1"/>
                </a:solidFill>
              </a:rPr>
              <a:t>Combustion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33" name="Google Shape;233;p9"/>
          <p:cNvSpPr txBox="1">
            <a:spLocks noGrp="1"/>
          </p:cNvSpPr>
          <p:nvPr>
            <p:ph type="subTitle" idx="1"/>
          </p:nvPr>
        </p:nvSpPr>
        <p:spPr>
          <a:xfrm>
            <a:off x="3734324" y="2147808"/>
            <a:ext cx="4999367" cy="1815882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l="-365" b="-3018"/>
            </a:stretch>
          </a:blip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 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Google Shape;238;p14" title="4-1630x860.jpg"/>
          <p:cNvPicPr preferRelativeResize="0">
            <a:picLocks noGrp="1"/>
          </p:cNvPicPr>
          <p:nvPr>
            <p:ph type="pic" idx="2"/>
          </p:nvPr>
        </p:nvPicPr>
        <p:blipFill rotWithShape="1">
          <a:blip r:embed="rId4">
            <a:alphaModFix/>
          </a:blip>
          <a:srcRect l="11626" r="11633"/>
          <a:stretch/>
        </p:blipFill>
        <p:spPr>
          <a:xfrm>
            <a:off x="-44244" y="-1173569"/>
            <a:ext cx="9188245" cy="6317070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14"/>
          <p:cNvSpPr/>
          <p:nvPr/>
        </p:nvSpPr>
        <p:spPr>
          <a:xfrm>
            <a:off x="1857775" y="1221570"/>
            <a:ext cx="5451600" cy="2727600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157163" dist="114300" dir="4560000" algn="bl" rotWithShape="0">
              <a:schemeClr val="dk1">
                <a:alpha val="12941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p14"/>
          <p:cNvSpPr txBox="1">
            <a:spLocks noGrp="1"/>
          </p:cNvSpPr>
          <p:nvPr>
            <p:ph type="title"/>
          </p:nvPr>
        </p:nvSpPr>
        <p:spPr>
          <a:xfrm>
            <a:off x="2075100" y="1320725"/>
            <a:ext cx="4993800" cy="252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7500"/>
              <a:t>Heat</a:t>
            </a:r>
            <a:endParaRPr sz="7500"/>
          </a:p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7500"/>
              <a:t>Exchanger</a:t>
            </a:r>
            <a:endParaRPr sz="7500"/>
          </a:p>
        </p:txBody>
      </p:sp>
      <p:grpSp>
        <p:nvGrpSpPr>
          <p:cNvPr id="241" name="Google Shape;241;p14"/>
          <p:cNvGrpSpPr/>
          <p:nvPr/>
        </p:nvGrpSpPr>
        <p:grpSpPr>
          <a:xfrm>
            <a:off x="7896778" y="4535038"/>
            <a:ext cx="613849" cy="147600"/>
            <a:chOff x="7896778" y="539500"/>
            <a:chExt cx="613849" cy="147600"/>
          </a:xfrm>
        </p:grpSpPr>
        <p:sp>
          <p:nvSpPr>
            <p:cNvPr id="242" name="Google Shape;242;p14"/>
            <p:cNvSpPr/>
            <p:nvPr/>
          </p:nvSpPr>
          <p:spPr>
            <a:xfrm>
              <a:off x="7896778" y="539500"/>
              <a:ext cx="147600" cy="147600"/>
            </a:xfrm>
            <a:prstGeom prst="diamond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43;p14"/>
            <p:cNvSpPr/>
            <p:nvPr/>
          </p:nvSpPr>
          <p:spPr>
            <a:xfrm>
              <a:off x="8129903" y="539500"/>
              <a:ext cx="147600" cy="147600"/>
            </a:xfrm>
            <a:prstGeom prst="diamond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244;p14"/>
            <p:cNvSpPr/>
            <p:nvPr/>
          </p:nvSpPr>
          <p:spPr>
            <a:xfrm>
              <a:off x="8363027" y="539500"/>
              <a:ext cx="147600" cy="147600"/>
            </a:xfrm>
            <a:prstGeom prst="diamond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245" name="Google Shape;245;p14"/>
          <p:cNvCxnSpPr/>
          <p:nvPr/>
        </p:nvCxnSpPr>
        <p:spPr>
          <a:xfrm>
            <a:off x="2108399" y="3620475"/>
            <a:ext cx="4951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name="Climate-resilient Public Infrastructure Thesis Defense by Slidesgo">
  <a:themeElements>
    <a:clrScheme name="Simple Light">
      <a:dk1>
        <a:srgbClr val="303942"/>
      </a:dk1>
      <a:lt1>
        <a:srgbClr val="F5F5F5"/>
      </a:lt1>
      <a:dk2>
        <a:srgbClr val="6C6465"/>
      </a:dk2>
      <a:lt2>
        <a:srgbClr val="45525F"/>
      </a:lt2>
      <a:accent1>
        <a:srgbClr val="8D8E92"/>
      </a:accent1>
      <a:accent2>
        <a:srgbClr val="5E7082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1297</Words>
  <Application>Microsoft Office PowerPoint</Application>
  <PresentationFormat>On-screen Show (16:9)</PresentationFormat>
  <Paragraphs>200</Paragraphs>
  <Slides>26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5" baseType="lpstr">
      <vt:lpstr>Bebas Neue</vt:lpstr>
      <vt:lpstr>PT Sans</vt:lpstr>
      <vt:lpstr>Roboto Medium</vt:lpstr>
      <vt:lpstr>Roboto Black</vt:lpstr>
      <vt:lpstr>Nunito Light</vt:lpstr>
      <vt:lpstr>Arial</vt:lpstr>
      <vt:lpstr>Nunito</vt:lpstr>
      <vt:lpstr>Roboto</vt:lpstr>
      <vt:lpstr>Climate-resilient Public Infrastructure Thesis Defense by Slidesgo</vt:lpstr>
      <vt:lpstr>PowerPoint Presentation</vt:lpstr>
      <vt:lpstr>Problem Statement</vt:lpstr>
      <vt:lpstr>Objectives</vt:lpstr>
      <vt:lpstr>Background</vt:lpstr>
      <vt:lpstr>Boiler Setup</vt:lpstr>
      <vt:lpstr>Configuration</vt:lpstr>
      <vt:lpstr>Boiler Stages</vt:lpstr>
      <vt:lpstr>Combustion</vt:lpstr>
      <vt:lpstr>Heat Exchanger</vt:lpstr>
      <vt:lpstr>Model Framework</vt:lpstr>
      <vt:lpstr>Heat Transfer and Hydraulics</vt:lpstr>
      <vt:lpstr>Performance</vt:lpstr>
      <vt:lpstr>Nominal Operation (Control Case)</vt:lpstr>
      <vt:lpstr>Stage-wise heat transfer and hydraulics (Nominal)</vt:lpstr>
      <vt:lpstr>Analysis Methodology</vt:lpstr>
      <vt:lpstr>Results</vt:lpstr>
      <vt:lpstr>Excess Air Ratio </vt:lpstr>
      <vt:lpstr>Firing Rate  </vt:lpstr>
      <vt:lpstr>Drum Pressure  </vt:lpstr>
      <vt:lpstr>Fouling  </vt:lpstr>
      <vt:lpstr>Performance Results for All Parameter Groups</vt:lpstr>
      <vt:lpstr>Summary</vt:lpstr>
      <vt:lpstr>THANK YOU!</vt:lpstr>
      <vt:lpstr>Q1) On Fig.8.2. is there any difference in between feedwater-flow and steam capacity? If yes, why?  </vt:lpstr>
      <vt:lpstr>Q2) In the chapter of 8.2.4. fouling is on water or in flue-gas side, or in both? Which fouling gives higher risk in operation and why? </vt:lpstr>
      <vt:lpstr>Q3) Explain the information given by Fig. 8.7. What cases are shown by different colours and signs?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SAIF AQEL</cp:lastModifiedBy>
  <cp:revision>1</cp:revision>
  <dcterms:modified xsi:type="dcterms:W3CDTF">2026-02-03T21:51:46Z</dcterms:modified>
</cp:coreProperties>
</file>